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61" r:id="rId4"/>
    <p:sldId id="262" r:id="rId5"/>
    <p:sldId id="263" r:id="rId6"/>
    <p:sldId id="258" r:id="rId7"/>
    <p:sldId id="264" r:id="rId8"/>
    <p:sldId id="266" r:id="rId9"/>
    <p:sldId id="267" r:id="rId10"/>
    <p:sldId id="268" r:id="rId11"/>
    <p:sldId id="265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9A39"/>
    <a:srgbClr val="6C1A00"/>
    <a:srgbClr val="FE9202"/>
    <a:srgbClr val="1D3A00"/>
    <a:srgbClr val="007033"/>
    <a:srgbClr val="E7FF01"/>
    <a:srgbClr val="5EEC3C"/>
    <a:srgbClr val="990099"/>
    <a:srgbClr val="CC0099"/>
    <a:srgbClr val="00AA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39" y="2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341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523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6589" y="1808225"/>
            <a:ext cx="4733855" cy="152705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Master </a:t>
            </a: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03066" y="3793390"/>
            <a:ext cx="5497378" cy="763525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  <a:r>
              <a:rPr lang="en-US" dirty="0" smtClean="0"/>
              <a:t>Master </a:t>
            </a:r>
            <a:r>
              <a:rPr lang="en-US" dirty="0"/>
              <a:t>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75" y="281175"/>
            <a:ext cx="8246070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accent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502815"/>
            <a:ext cx="8246070" cy="3359510"/>
          </a:xfrm>
        </p:spPr>
        <p:txBody>
          <a:bodyPr/>
          <a:lstStyle>
            <a:lvl1pPr algn="l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  <a:lvl2pPr algn="l"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 algn="l">
              <a:defRPr>
                <a:solidFill>
                  <a:schemeClr val="accent1">
                    <a:lumMod val="50000"/>
                  </a:schemeClr>
                </a:solidFill>
              </a:defRPr>
            </a:lvl3pPr>
            <a:lvl4pPr algn="l">
              <a:defRPr>
                <a:solidFill>
                  <a:schemeClr val="accent1">
                    <a:lumMod val="50000"/>
                  </a:schemeClr>
                </a:solidFill>
              </a:defRPr>
            </a:lvl4pPr>
            <a:lvl5pPr algn="l">
              <a:defRPr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260" y="281175"/>
            <a:ext cx="6566315" cy="725349"/>
          </a:xfrm>
          <a:noFill/>
        </p:spPr>
        <p:txBody>
          <a:bodyPr>
            <a:normAutofit/>
          </a:bodyPr>
          <a:lstStyle>
            <a:lvl1pPr algn="l">
              <a:defRPr sz="3600">
                <a:solidFill>
                  <a:schemeClr val="accent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260" y="1197405"/>
            <a:ext cx="6566315" cy="3511061"/>
          </a:xfrm>
        </p:spPr>
        <p:txBody>
          <a:bodyPr/>
          <a:lstStyle>
            <a:lvl1pPr algn="l">
              <a:defRPr sz="2800">
                <a:solidFill>
                  <a:schemeClr val="accent5">
                    <a:lumMod val="40000"/>
                    <a:lumOff val="60000"/>
                  </a:schemeClr>
                </a:solidFill>
              </a:defRPr>
            </a:lvl1pPr>
            <a:lvl2pPr algn="l">
              <a:defRPr>
                <a:solidFill>
                  <a:schemeClr val="accent5">
                    <a:lumMod val="40000"/>
                    <a:lumOff val="60000"/>
                  </a:schemeClr>
                </a:solidFill>
              </a:defRPr>
            </a:lvl2pPr>
            <a:lvl3pPr algn="l">
              <a:defRPr>
                <a:solidFill>
                  <a:schemeClr val="accent5">
                    <a:lumMod val="40000"/>
                    <a:lumOff val="60000"/>
                  </a:schemeClr>
                </a:solidFill>
              </a:defRPr>
            </a:lvl3pPr>
            <a:lvl4pPr algn="l">
              <a:defRPr>
                <a:solidFill>
                  <a:schemeClr val="accent5">
                    <a:lumMod val="40000"/>
                    <a:lumOff val="60000"/>
                  </a:schemeClr>
                </a:solidFill>
              </a:defRPr>
            </a:lvl4pPr>
            <a:lvl5pPr algn="l">
              <a:defRPr>
                <a:solidFill>
                  <a:schemeClr val="accent5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75" y="281175"/>
            <a:ext cx="8246070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accent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55520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127917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algn="ctr">
              <a:defRPr sz="2000">
                <a:solidFill>
                  <a:schemeClr val="tx2">
                    <a:lumMod val="75000"/>
                  </a:schemeClr>
                </a:solidFill>
              </a:defRPr>
            </a:lvl2pPr>
            <a:lvl3pPr algn="ctr">
              <a:defRPr sz="1800">
                <a:solidFill>
                  <a:schemeClr val="tx2">
                    <a:lumMod val="75000"/>
                  </a:schemeClr>
                </a:solidFill>
              </a:defRPr>
            </a:lvl3pPr>
            <a:lvl4pPr algn="ctr">
              <a:defRPr sz="1600">
                <a:solidFill>
                  <a:schemeClr val="tx2">
                    <a:lumMod val="75000"/>
                  </a:schemeClr>
                </a:solidFill>
              </a:defRPr>
            </a:lvl4pPr>
            <a:lvl5pPr algn="ctr">
              <a:defRPr sz="1600">
                <a:solidFill>
                  <a:schemeClr val="tx2">
                    <a:lumMod val="7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55520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127917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tx2">
                    <a:lumMod val="75000"/>
                  </a:schemeClr>
                </a:solidFill>
              </a:defRPr>
            </a:lvl1pPr>
            <a:lvl2pPr algn="ctr">
              <a:defRPr sz="2000">
                <a:solidFill>
                  <a:schemeClr val="tx2">
                    <a:lumMod val="75000"/>
                  </a:schemeClr>
                </a:solidFill>
              </a:defRPr>
            </a:lvl2pPr>
            <a:lvl3pPr algn="ctr">
              <a:defRPr sz="1800">
                <a:solidFill>
                  <a:schemeClr val="tx2">
                    <a:lumMod val="75000"/>
                  </a:schemeClr>
                </a:solidFill>
              </a:defRPr>
            </a:lvl3pPr>
            <a:lvl4pPr algn="ctr">
              <a:defRPr sz="1600">
                <a:solidFill>
                  <a:schemeClr val="tx2">
                    <a:lumMod val="75000"/>
                  </a:schemeClr>
                </a:solidFill>
              </a:defRPr>
            </a:lvl4pPr>
            <a:lvl5pPr algn="ctr">
              <a:defRPr sz="1600">
                <a:solidFill>
                  <a:schemeClr val="tx2">
                    <a:lumMod val="7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10/3/2020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m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7080" y="1808225"/>
            <a:ext cx="7940660" cy="1832460"/>
          </a:xfrm>
        </p:spPr>
        <p:txBody>
          <a:bodyPr/>
          <a:lstStyle/>
          <a:p>
            <a:r>
              <a:rPr lang="zh-CN" altLang="en-US" dirty="0" smtClean="0"/>
              <a:t>人工智能安全的若干研究课题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7080" y="3793390"/>
            <a:ext cx="7940660" cy="76352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PPT</a:t>
            </a:r>
            <a:r>
              <a:rPr lang="zh-CN" altLang="en-US" dirty="0" smtClean="0"/>
              <a:t>共同作者：徐闽泽、朱博宇、仝伟、毛云龙、张渊、华景煜</a:t>
            </a:r>
            <a:endParaRPr lang="en-US" altLang="zh-CN" dirty="0" smtClean="0"/>
          </a:p>
          <a:p>
            <a:r>
              <a:rPr lang="zh-CN" altLang="en-US" dirty="0"/>
              <a:t>汇报人：仲盛（南京大学）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MLaaS</a:t>
            </a:r>
            <a:r>
              <a:rPr lang="zh-CN" altLang="en-US" dirty="0"/>
              <a:t>服务提供者的防御方案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96260" y="1350110"/>
            <a:ext cx="4040188" cy="3512215"/>
          </a:xfrm>
        </p:spPr>
        <p:txBody>
          <a:bodyPr>
            <a:noAutofit/>
          </a:bodyPr>
          <a:lstStyle/>
          <a:p>
            <a:pPr algn="l">
              <a:buFont typeface="Wingdings" panose="05000000000000000000" pitchFamily="2" charset="2"/>
              <a:buChar char="n"/>
            </a:pPr>
            <a:r>
              <a:rPr lang="zh-CN" altLang="en-US" sz="1600" dirty="0"/>
              <a:t>保护</a:t>
            </a:r>
            <a:r>
              <a:rPr lang="zh-CN" altLang="en-US" sz="1600" dirty="0" smtClean="0"/>
              <a:t>隐私的</a:t>
            </a:r>
            <a:r>
              <a:rPr lang="zh-CN" altLang="en-US" sz="1600" dirty="0"/>
              <a:t>模型</a:t>
            </a:r>
            <a:r>
              <a:rPr lang="zh-CN" altLang="en-US" sz="1600" dirty="0" smtClean="0"/>
              <a:t>训练</a:t>
            </a:r>
            <a:r>
              <a:rPr lang="en-US" altLang="zh-CN" sz="1600" dirty="0" smtClean="0"/>
              <a:t>: </a:t>
            </a:r>
            <a:r>
              <a:rPr lang="zh-CN" altLang="en-US" sz="1600" dirty="0" smtClean="0"/>
              <a:t>通过</a:t>
            </a:r>
            <a:r>
              <a:rPr lang="zh-CN" altLang="en-US" sz="1600" dirty="0"/>
              <a:t>差分隐私等技术扰动原始训练样本，使攻击恢复出的数据效果变差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 marL="0" indent="0" algn="l">
              <a:buNone/>
            </a:pPr>
            <a:r>
              <a:rPr lang="en-US" altLang="zh-CN" sz="1600" dirty="0"/>
              <a:t> </a:t>
            </a:r>
            <a:r>
              <a:rPr lang="en-US" altLang="zh-CN" sz="1600" dirty="0" smtClean="0"/>
              <a:t>        DP-SGD </a:t>
            </a:r>
            <a:r>
              <a:rPr lang="en-US" altLang="zh-CN" sz="1600" dirty="0"/>
              <a:t>(CCS’16)</a:t>
            </a:r>
          </a:p>
          <a:p>
            <a:pPr algn="l">
              <a:buFont typeface="Wingdings" panose="05000000000000000000" pitchFamily="2" charset="2"/>
              <a:buChar char="n"/>
            </a:pPr>
            <a:r>
              <a:rPr lang="zh-CN" altLang="en-US" sz="1600" dirty="0"/>
              <a:t>保护</a:t>
            </a:r>
            <a:r>
              <a:rPr lang="zh-CN" altLang="en-US" sz="1600" dirty="0" smtClean="0"/>
              <a:t>隐私的</a:t>
            </a:r>
            <a:r>
              <a:rPr lang="zh-CN" altLang="en-US" sz="1600" dirty="0"/>
              <a:t>模型</a:t>
            </a:r>
            <a:r>
              <a:rPr lang="zh-CN" altLang="en-US" sz="1600" dirty="0" smtClean="0"/>
              <a:t>发布</a:t>
            </a:r>
            <a:r>
              <a:rPr lang="en-US" altLang="zh-CN" sz="1600" dirty="0" smtClean="0"/>
              <a:t>: </a:t>
            </a:r>
            <a:r>
              <a:rPr lang="zh-CN" altLang="en-US" sz="1600" dirty="0" smtClean="0"/>
              <a:t>通过</a:t>
            </a:r>
            <a:r>
              <a:rPr lang="zh-CN" altLang="en-US" sz="1600" dirty="0"/>
              <a:t>差分隐私等技术扰动模型本身，确保原始模型不能被攻击者反演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 marL="0" indent="0" algn="l">
              <a:buNone/>
            </a:pPr>
            <a:r>
              <a:rPr lang="en-US" altLang="zh-CN" sz="1600" dirty="0"/>
              <a:t> </a:t>
            </a:r>
            <a:r>
              <a:rPr lang="en-US" altLang="zh-CN" sz="1600" dirty="0" smtClean="0"/>
              <a:t>       Yu </a:t>
            </a:r>
            <a:r>
              <a:rPr lang="en-US" altLang="zh-CN" sz="1600" dirty="0"/>
              <a:t>et</a:t>
            </a:r>
            <a:r>
              <a:rPr lang="zh-CN" altLang="en-US" sz="1600" dirty="0"/>
              <a:t> </a:t>
            </a:r>
            <a:r>
              <a:rPr lang="en-US" altLang="zh-CN" sz="1600" dirty="0"/>
              <a:t>al.</a:t>
            </a:r>
            <a:r>
              <a:rPr lang="zh-CN" altLang="en-US" sz="1600" dirty="0"/>
              <a:t> </a:t>
            </a:r>
            <a:r>
              <a:rPr lang="en-US" altLang="zh-CN" sz="1600" dirty="0"/>
              <a:t>(S&amp;P’19)</a:t>
            </a:r>
          </a:p>
          <a:p>
            <a:pPr algn="l">
              <a:buFont typeface="Wingdings" panose="05000000000000000000" pitchFamily="2" charset="2"/>
              <a:buChar char="n"/>
            </a:pPr>
            <a:r>
              <a:rPr lang="zh-CN" altLang="en-US" sz="1600" dirty="0"/>
              <a:t>基于对抗训练的保护</a:t>
            </a:r>
            <a:r>
              <a:rPr lang="zh-CN" altLang="en-US" sz="1600" dirty="0" smtClean="0"/>
              <a:t>方法</a:t>
            </a:r>
            <a:r>
              <a:rPr lang="en-US" altLang="zh-CN" sz="1600" dirty="0" smtClean="0"/>
              <a:t>: </a:t>
            </a:r>
            <a:r>
              <a:rPr lang="zh-CN" altLang="en-US" sz="1600" dirty="0" smtClean="0"/>
              <a:t>在</a:t>
            </a:r>
            <a:r>
              <a:rPr lang="zh-CN" altLang="en-US" sz="1600" dirty="0"/>
              <a:t>模型训练中加入关于成员推断攻击的对抗训练过程，将原始的最小化求解转变为关于成员推断攻击的最小</a:t>
            </a:r>
            <a:r>
              <a:rPr lang="en-US" altLang="zh-CN" sz="1600" dirty="0"/>
              <a:t>-</a:t>
            </a:r>
            <a:r>
              <a:rPr lang="zh-CN" altLang="en-US" sz="1600" dirty="0"/>
              <a:t>最大化求解过程。</a:t>
            </a:r>
            <a:r>
              <a:rPr lang="en-US" altLang="zh-CN" sz="1600" dirty="0"/>
              <a:t>Nasr et al.</a:t>
            </a:r>
            <a:r>
              <a:rPr lang="zh-CN" altLang="en-US" sz="1600" dirty="0"/>
              <a:t> </a:t>
            </a:r>
            <a:r>
              <a:rPr lang="en-US" altLang="zh-CN" sz="1600" dirty="0"/>
              <a:t>(CCS’18)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385480" y="1350110"/>
            <a:ext cx="4309555" cy="3359510"/>
          </a:xfrm>
        </p:spPr>
        <p:txBody>
          <a:bodyPr>
            <a:noAutofit/>
          </a:bodyPr>
          <a:lstStyle/>
          <a:p>
            <a:pPr lvl="1" algn="l">
              <a:buFont typeface="Wingdings" panose="05000000000000000000" pitchFamily="2" charset="2"/>
              <a:buChar char="n"/>
            </a:pPr>
            <a:r>
              <a:rPr lang="zh-CN" altLang="en-US" sz="1600" dirty="0"/>
              <a:t>采用对抗样本的模型</a:t>
            </a:r>
            <a:r>
              <a:rPr lang="zh-CN" altLang="en-US" sz="1600" dirty="0" smtClean="0"/>
              <a:t>训练</a:t>
            </a:r>
            <a:r>
              <a:rPr lang="zh-CN" altLang="en-US" sz="1600" dirty="0"/>
              <a:t>：</a:t>
            </a:r>
            <a:r>
              <a:rPr lang="zh-CN" altLang="en-US" sz="1600" dirty="0" smtClean="0"/>
              <a:t>在</a:t>
            </a:r>
            <a:r>
              <a:rPr lang="zh-CN" altLang="en-US" sz="1600" dirty="0"/>
              <a:t>模型训练过程中，向原始训练数据集中添加关于成员推断攻击的对抗样本，提高模型对抗成员推断攻击的能力。</a:t>
            </a:r>
            <a:r>
              <a:rPr lang="en-US" altLang="zh-CN" sz="1600" dirty="0" err="1"/>
              <a:t>MemGuard</a:t>
            </a:r>
            <a:r>
              <a:rPr lang="en-US" altLang="zh-CN" sz="1600" dirty="0"/>
              <a:t> (CCS’18)</a:t>
            </a:r>
          </a:p>
          <a:p>
            <a:pPr lvl="1" algn="l">
              <a:buFont typeface="Wingdings" panose="05000000000000000000" pitchFamily="2" charset="2"/>
              <a:buChar char="n"/>
            </a:pPr>
            <a:r>
              <a:rPr lang="zh-CN" altLang="en-US" sz="1600" dirty="0"/>
              <a:t>分析用户查询的保护</a:t>
            </a:r>
            <a:r>
              <a:rPr lang="zh-CN" altLang="en-US" sz="1600" dirty="0" smtClean="0"/>
              <a:t>方法：在</a:t>
            </a:r>
            <a:r>
              <a:rPr lang="en-US" altLang="zh-CN" sz="1600" dirty="0" err="1"/>
              <a:t>MLaaS</a:t>
            </a:r>
            <a:r>
              <a:rPr lang="zh-CN" altLang="en-US" sz="1600" dirty="0"/>
              <a:t>的用户查询接口处添加关于查询的分析模块，对可疑的用户查询进行干预。</a:t>
            </a:r>
            <a:r>
              <a:rPr lang="en-US" altLang="zh-CN" sz="1600" dirty="0"/>
              <a:t> </a:t>
            </a:r>
            <a:endParaRPr lang="en-US" altLang="zh-CN" sz="1600" dirty="0" smtClean="0"/>
          </a:p>
          <a:p>
            <a:pPr marL="457200" lvl="1" indent="0" algn="l">
              <a:buNone/>
            </a:pPr>
            <a:r>
              <a:rPr lang="en-US" altLang="zh-CN" sz="1600" dirty="0"/>
              <a:t> </a:t>
            </a:r>
            <a:r>
              <a:rPr lang="en-US" altLang="zh-CN" sz="1600" dirty="0" smtClean="0"/>
              <a:t>      PRADA </a:t>
            </a:r>
            <a:r>
              <a:rPr lang="en-US" altLang="zh-CN" sz="1600" dirty="0"/>
              <a:t>(EuroS&amp;P’19)</a:t>
            </a:r>
          </a:p>
          <a:p>
            <a:pPr lvl="1" algn="l">
              <a:buFont typeface="Wingdings" panose="05000000000000000000" pitchFamily="2" charset="2"/>
              <a:buChar char="n"/>
            </a:pPr>
            <a:r>
              <a:rPr lang="en-US" altLang="zh-CN" sz="1600" dirty="0" err="1" smtClean="0"/>
              <a:t>MLaaS</a:t>
            </a:r>
            <a:r>
              <a:rPr lang="zh-CN" altLang="en-US" sz="1600" dirty="0"/>
              <a:t>场景中的攻防态势仍在升级</a:t>
            </a:r>
            <a:r>
              <a:rPr lang="zh-CN" altLang="en-US" sz="1600" dirty="0" smtClean="0"/>
              <a:t>，还有很多可能等待探索</a:t>
            </a:r>
            <a:r>
              <a:rPr lang="en-US" altLang="zh-CN" sz="1600" dirty="0" smtClean="0"/>
              <a:t>……</a:t>
            </a:r>
            <a:endParaRPr lang="en-US" altLang="zh-CN" sz="1600" dirty="0"/>
          </a:p>
          <a:p>
            <a:pPr algn="l"/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0534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用户查询数据泄露给服务提供者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48965" y="1197405"/>
            <a:ext cx="5039265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2400" dirty="0" smtClean="0"/>
              <a:t>需要保护 </a:t>
            </a:r>
            <a:r>
              <a:rPr lang="en-US" altLang="zh-CN" sz="2400" dirty="0" smtClean="0"/>
              <a:t>(1) </a:t>
            </a:r>
            <a:r>
              <a:rPr lang="zh-CN" altLang="en-US" sz="2000" dirty="0" smtClean="0"/>
              <a:t>原始</a:t>
            </a:r>
            <a:r>
              <a:rPr lang="zh-CN" altLang="en-US" sz="2000" dirty="0"/>
              <a:t>查询</a:t>
            </a:r>
            <a:r>
              <a:rPr lang="zh-CN" altLang="en-US" sz="2000" dirty="0" smtClean="0"/>
              <a:t>内容</a:t>
            </a:r>
            <a:r>
              <a:rPr lang="en-US" altLang="zh-CN" sz="2000" dirty="0" smtClean="0"/>
              <a:t>; (2) </a:t>
            </a:r>
            <a:r>
              <a:rPr lang="zh-CN" altLang="en-US" sz="2000" dirty="0" smtClean="0"/>
              <a:t>服务</a:t>
            </a:r>
            <a:r>
              <a:rPr lang="zh-CN" altLang="en-US" sz="2000" dirty="0"/>
              <a:t>返回的查询</a:t>
            </a:r>
            <a:r>
              <a:rPr lang="zh-CN" altLang="en-US" sz="2000" dirty="0" smtClean="0"/>
              <a:t>结果。</a:t>
            </a:r>
            <a:endParaRPr lang="en-US" altLang="zh-CN" sz="2000" dirty="0"/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400" dirty="0" smtClean="0"/>
              <a:t>目前已有的保护方法：</a:t>
            </a:r>
            <a:endParaRPr lang="en-US" altLang="zh-CN" sz="2400" dirty="0" smtClean="0"/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sz="2000" dirty="0"/>
              <a:t>基于</a:t>
            </a:r>
            <a:r>
              <a:rPr lang="en-US" altLang="zh-CN" sz="2000" dirty="0" smtClean="0"/>
              <a:t>Homomorphic Encryption</a:t>
            </a:r>
            <a:r>
              <a:rPr lang="zh-CN" altLang="en-US" sz="2000" dirty="0" smtClean="0"/>
              <a:t>的方法</a:t>
            </a:r>
            <a:endParaRPr lang="en-US" altLang="zh-CN" sz="2000" dirty="0"/>
          </a:p>
          <a:p>
            <a:pPr lvl="2">
              <a:buFont typeface="Wingdings" panose="05000000000000000000" pitchFamily="2" charset="2"/>
              <a:buChar char="n"/>
            </a:pPr>
            <a:r>
              <a:rPr lang="en-US" altLang="zh-CN" sz="1600" dirty="0"/>
              <a:t>DELPHI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-US" altLang="zh-CN" sz="1600" dirty="0" err="1"/>
              <a:t>Usenix</a:t>
            </a:r>
            <a:r>
              <a:rPr lang="en-US" altLang="zh-CN" sz="1600" dirty="0"/>
              <a:t> Security’20)</a:t>
            </a:r>
          </a:p>
          <a:p>
            <a:pPr lvl="2">
              <a:buFont typeface="Wingdings" panose="05000000000000000000" pitchFamily="2" charset="2"/>
              <a:buChar char="n"/>
            </a:pPr>
            <a:r>
              <a:rPr lang="en-US" altLang="zh-CN" sz="1600" dirty="0" err="1"/>
              <a:t>LoLa</a:t>
            </a:r>
            <a:r>
              <a:rPr lang="en-US" altLang="zh-CN" sz="1600" dirty="0"/>
              <a:t> (ICML’19)</a:t>
            </a:r>
          </a:p>
          <a:p>
            <a:pPr lvl="2">
              <a:buFont typeface="Wingdings" panose="05000000000000000000" pitchFamily="2" charset="2"/>
              <a:buChar char="n"/>
            </a:pPr>
            <a:r>
              <a:rPr lang="en-US" altLang="zh-CN" sz="1600" dirty="0" err="1"/>
              <a:t>CryptoNets</a:t>
            </a:r>
            <a:r>
              <a:rPr lang="en-US" altLang="zh-CN" sz="1600" dirty="0"/>
              <a:t> (ICML’16)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基于</a:t>
            </a:r>
            <a:r>
              <a:rPr lang="en-US" altLang="zh-CN" sz="2000" dirty="0" smtClean="0"/>
              <a:t>Garbled Circuits</a:t>
            </a:r>
            <a:r>
              <a:rPr lang="zh-CN" altLang="en-US" sz="2000" dirty="0"/>
              <a:t>的方法</a:t>
            </a:r>
            <a:endParaRPr lang="en-US" altLang="zh-CN" sz="2000" dirty="0"/>
          </a:p>
          <a:p>
            <a:pPr lvl="2">
              <a:buFont typeface="Wingdings" panose="05000000000000000000" pitchFamily="2" charset="2"/>
              <a:buChar char="n"/>
            </a:pPr>
            <a:r>
              <a:rPr lang="en-US" altLang="zh-CN" sz="1600" dirty="0"/>
              <a:t>XONN (</a:t>
            </a:r>
            <a:r>
              <a:rPr lang="en-US" altLang="zh-CN" sz="1600" dirty="0" err="1"/>
              <a:t>Usenix</a:t>
            </a:r>
            <a:r>
              <a:rPr lang="en-US" altLang="zh-CN" sz="1600" dirty="0"/>
              <a:t> Security’19)</a:t>
            </a:r>
          </a:p>
          <a:p>
            <a:pPr lvl="2">
              <a:buFont typeface="Wingdings" panose="05000000000000000000" pitchFamily="2" charset="2"/>
              <a:buChar char="n"/>
            </a:pPr>
            <a:r>
              <a:rPr lang="en-US" altLang="zh-CN" sz="1600" dirty="0" err="1"/>
              <a:t>MiniONN</a:t>
            </a:r>
            <a:r>
              <a:rPr lang="en-US" altLang="zh-CN" sz="1600" dirty="0"/>
              <a:t> (CCS’17)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基于</a:t>
            </a:r>
            <a:r>
              <a:rPr lang="en-US" altLang="zh-CN" sz="2000" dirty="0" err="1" smtClean="0"/>
              <a:t>Trustzone</a:t>
            </a:r>
            <a:r>
              <a:rPr lang="zh-CN" altLang="en-US" sz="2000" dirty="0"/>
              <a:t>的方法</a:t>
            </a:r>
            <a:endParaRPr lang="en-US" altLang="zh-CN" sz="2000" dirty="0"/>
          </a:p>
          <a:p>
            <a:pPr lvl="2">
              <a:buFont typeface="Wingdings" panose="05000000000000000000" pitchFamily="2" charset="2"/>
              <a:buChar char="n"/>
            </a:pPr>
            <a:r>
              <a:rPr lang="en-US" altLang="zh-CN" sz="1600" dirty="0" err="1"/>
              <a:t>Narra</a:t>
            </a:r>
            <a:r>
              <a:rPr lang="en-US" altLang="zh-CN" sz="1600" dirty="0"/>
              <a:t> et al. (arxiv’19)</a:t>
            </a:r>
          </a:p>
          <a:p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4DEA6A0-9E72-41AC-B9D6-4C853AC7F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341" y="2877159"/>
            <a:ext cx="3512399" cy="10689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9C59C3A-108C-428F-AB1B-DA1E9F8CE81D}"/>
              </a:ext>
            </a:extLst>
          </p:cNvPr>
          <p:cNvSpPr/>
          <p:nvPr/>
        </p:nvSpPr>
        <p:spPr bwMode="auto">
          <a:xfrm>
            <a:off x="5448591" y="2113635"/>
            <a:ext cx="3259523" cy="463846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DELPHI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：</a:t>
            </a:r>
            <a:endParaRPr kumimoji="0" lang="en-US" altLang="zh-CN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查询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用户与服务提供者</a:t>
            </a:r>
            <a:r>
              <a: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执行双方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安全计算协议</a:t>
            </a:r>
          </a:p>
        </p:txBody>
      </p:sp>
    </p:spTree>
    <p:extLst>
      <p:ext uri="{BB962C8B-B14F-4D97-AF65-F5344CB8AC3E}">
        <p14:creationId xmlns:p14="http://schemas.microsoft.com/office/powerpoint/2010/main" val="157356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汇报提纲</a:t>
            </a:r>
            <a:endParaRPr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F6516AA-1078-4A92-892E-28356AD09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深度学习即服务中的数据</a:t>
            </a:r>
            <a:r>
              <a:rPr lang="zh-CN" altLang="en-US" sz="3600" dirty="0" smtClean="0"/>
              <a:t>泄露</a:t>
            </a:r>
            <a:endParaRPr lang="en-US" altLang="zh-CN" sz="3600" dirty="0" smtClean="0"/>
          </a:p>
          <a:p>
            <a:r>
              <a:rPr lang="zh-CN" altLang="en-US" sz="3600" dirty="0" smtClean="0">
                <a:solidFill>
                  <a:srgbClr val="FF0000"/>
                </a:solidFill>
              </a:rPr>
              <a:t>对抗样本攻击</a:t>
            </a:r>
            <a:endParaRPr lang="en-US" altLang="zh-CN" sz="3600" dirty="0" smtClean="0">
              <a:solidFill>
                <a:srgbClr val="FF0000"/>
              </a:solidFill>
            </a:endParaRPr>
          </a:p>
          <a:p>
            <a:r>
              <a:rPr lang="zh-CN" altLang="en-US" sz="3600" dirty="0" smtClean="0"/>
              <a:t>针对对抗样本的防御</a:t>
            </a:r>
            <a:endParaRPr lang="en-US" altLang="zh-CN" sz="3600" dirty="0" smtClean="0"/>
          </a:p>
          <a:p>
            <a:r>
              <a:rPr lang="zh-CN" altLang="en-US" sz="3600" dirty="0"/>
              <a:t>神经网络后门攻击</a:t>
            </a:r>
          </a:p>
        </p:txBody>
      </p:sp>
    </p:spTree>
    <p:extLst>
      <p:ext uri="{BB962C8B-B14F-4D97-AF65-F5344CB8AC3E}">
        <p14:creationId xmlns:p14="http://schemas.microsoft.com/office/powerpoint/2010/main" val="413820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什么是对抗</a:t>
            </a:r>
            <a:r>
              <a:rPr lang="zh-CN" altLang="en-US" dirty="0"/>
              <a:t>样本攻击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8966" y="1502815"/>
            <a:ext cx="8246070" cy="106893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深度神经网络能够对原始输入样本进行高精度的正确</a:t>
            </a:r>
            <a:r>
              <a:rPr lang="zh-CN" altLang="en-US" sz="1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分类。</a:t>
            </a:r>
            <a:endParaRPr lang="zh-CN" altLang="en-US" sz="1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1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模型预测</a:t>
            </a:r>
            <a:r>
              <a:rPr lang="zh-CN" altLang="en-US" sz="1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阶段，对输入样本添加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一些人眼无法察觉的细微</a:t>
            </a:r>
            <a:r>
              <a:rPr lang="zh-CN" altLang="en-US" sz="1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扰动（得到所谓</a:t>
            </a:r>
            <a:r>
              <a:rPr lang="zh-CN" altLang="en-US" sz="17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对抗样本</a:t>
            </a:r>
            <a:r>
              <a:rPr lang="zh-CN" altLang="en-US" sz="1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导致模型以高置信度给出错误的分类结果。</a:t>
            </a:r>
          </a:p>
          <a:p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6370BE18-1007-4D9B-AE90-486EAB1A3296}"/>
              </a:ext>
            </a:extLst>
          </p:cNvPr>
          <p:cNvSpPr txBox="1">
            <a:spLocks/>
          </p:cNvSpPr>
          <p:nvPr/>
        </p:nvSpPr>
        <p:spPr>
          <a:xfrm>
            <a:off x="839167" y="4491489"/>
            <a:ext cx="3237186" cy="497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 smtClean="0"/>
              <a:t>攻击自动</a:t>
            </a:r>
            <a:r>
              <a:rPr lang="zh-CN" altLang="en-US" dirty="0"/>
              <a:t>驾驶系统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EA42022-FA36-4A05-8E23-1CBFA64EFEFE}"/>
              </a:ext>
            </a:extLst>
          </p:cNvPr>
          <p:cNvSpPr txBox="1">
            <a:spLocks/>
          </p:cNvSpPr>
          <p:nvPr/>
        </p:nvSpPr>
        <p:spPr>
          <a:xfrm>
            <a:off x="4686912" y="4493477"/>
            <a:ext cx="3111499" cy="497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 smtClean="0"/>
              <a:t>攻击人</a:t>
            </a:r>
            <a:r>
              <a:rPr lang="zh-CN" altLang="en-US" dirty="0"/>
              <a:t>脸识别系统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8CE7235-457A-46CA-8ADD-C099D0C0D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572" y="2571750"/>
            <a:ext cx="3712180" cy="183073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14871BC-7356-4E12-A648-A9B195CA72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70" y="2571750"/>
            <a:ext cx="3712180" cy="1830730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B5A9E03E-E183-47CF-BAC8-B0CA47471165}"/>
              </a:ext>
            </a:extLst>
          </p:cNvPr>
          <p:cNvSpPr txBox="1">
            <a:spLocks/>
          </p:cNvSpPr>
          <p:nvPr/>
        </p:nvSpPr>
        <p:spPr>
          <a:xfrm>
            <a:off x="2229324" y="3884696"/>
            <a:ext cx="1805618" cy="426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b="1" dirty="0">
                <a:solidFill>
                  <a:srgbClr val="FF0000"/>
                </a:solidFill>
              </a:rPr>
              <a:t>限速</a:t>
            </a:r>
            <a:r>
              <a:rPr lang="en-US" altLang="zh-CN" sz="2000" b="1" dirty="0">
                <a:solidFill>
                  <a:srgbClr val="FF0000"/>
                </a:solidFill>
              </a:rPr>
              <a:t>100km/h</a:t>
            </a:r>
          </a:p>
        </p:txBody>
      </p:sp>
    </p:spTree>
    <p:extLst>
      <p:ext uri="{BB962C8B-B14F-4D97-AF65-F5344CB8AC3E}">
        <p14:creationId xmlns:p14="http://schemas.microsoft.com/office/powerpoint/2010/main" val="88311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对抗样本攻击的特点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402071A1-7021-487D-88D7-33627B30979D}"/>
              </a:ext>
            </a:extLst>
          </p:cNvPr>
          <p:cNvSpPr txBox="1">
            <a:spLocks/>
          </p:cNvSpPr>
          <p:nvPr/>
        </p:nvSpPr>
        <p:spPr>
          <a:xfrm>
            <a:off x="6709870" y="1502815"/>
            <a:ext cx="1985166" cy="2293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n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隐蔽性高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：人眼基本无法分别图片是否加入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扰动。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侵害面广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：对抗样本攻击能够侵害大多数基于各种深度神经网络架构的分类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任务模型。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B66F550-DCDA-4237-8968-62C34751803C}"/>
              </a:ext>
            </a:extLst>
          </p:cNvPr>
          <p:cNvGrpSpPr/>
          <p:nvPr/>
        </p:nvGrpSpPr>
        <p:grpSpPr>
          <a:xfrm>
            <a:off x="296260" y="1197405"/>
            <a:ext cx="6177693" cy="2633018"/>
            <a:chOff x="1100312" y="3089067"/>
            <a:chExt cx="6177693" cy="2633018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3A68DCE-9DFF-40AD-BB07-4741B70F6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5058" y="3094519"/>
              <a:ext cx="2922947" cy="2593178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A00D5B3-0A81-422D-A4A9-3B7A71746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313" y="3089067"/>
              <a:ext cx="3307543" cy="1329666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1B2E5BB-C2DA-4B9B-ADB9-2417F10AD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312" y="4444422"/>
              <a:ext cx="3307543" cy="1277663"/>
            </a:xfrm>
            <a:prstGeom prst="rect">
              <a:avLst/>
            </a:prstGeom>
          </p:spPr>
        </p:pic>
      </p:grpSp>
      <p:sp>
        <p:nvSpPr>
          <p:cNvPr id="12" name="文本框 11"/>
          <p:cNvSpPr txBox="1"/>
          <p:nvPr/>
        </p:nvSpPr>
        <p:spPr>
          <a:xfrm>
            <a:off x="601670" y="4098800"/>
            <a:ext cx="79406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攻击力大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：能在欺骗分类器以将输入图片识别为任意类别；存在通用扰动让分类器对所有图片错误分类。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迁移性强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：针对某一模型生成的对抗样本对其他一些模型也具有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威胁性。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9643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对抗</a:t>
            </a:r>
            <a:r>
              <a:rPr lang="zh-CN" altLang="en-US" dirty="0" smtClean="0"/>
              <a:t>样本攻击的方法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基本原理：针对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模型损失函数，</a:t>
            </a:r>
            <a:r>
              <a:rPr lang="zh-CN" altLang="en-US" sz="2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样本扰动策略以实现模型误分类的</a:t>
            </a: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目的。</a:t>
            </a:r>
            <a:endParaRPr lang="en-US" altLang="zh-CN" sz="2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损失函数与正确的分类只是相关而已，我们可以让它与我们想要的分类更加相关！</a:t>
            </a:r>
            <a:endParaRPr lang="en-US" altLang="zh-CN" sz="2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优化方法分类：</a:t>
            </a:r>
            <a:endParaRPr lang="en-US" altLang="zh-CN" sz="2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选择某种好的优化方法，例如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Box-constrained </a:t>
            </a:r>
            <a:r>
              <a:rPr lang="en-US" altLang="zh-CN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L-BFGS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[ICLR14]</a:t>
            </a: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把优化问题做巧妙规约，使其可以较容易地算出，如</a:t>
            </a:r>
            <a:r>
              <a:rPr lang="en-US" altLang="zh-CN" sz="2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Carlini</a:t>
            </a:r>
            <a:r>
              <a:rPr lang="en-US" altLang="zh-CN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-Wagner</a:t>
            </a: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攻击方法 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[S&amp;P17] </a:t>
            </a: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优化目标分类：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无目标攻击：让攻击对样本分类错误，但并不指定分类错成哪一类。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有目标攻击：使目标模型将样本分类为指定的错误类别。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053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对抗样本攻击</a:t>
            </a:r>
            <a:r>
              <a:rPr lang="zh-CN" altLang="en-US" dirty="0" smtClean="0"/>
              <a:t>的安全模型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8966" y="1502814"/>
            <a:ext cx="3970329" cy="3206805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白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盒攻击：攻击者具有关于其目标模型的完整知识，包括神经网络架构和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模型参数。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黑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盒攻击：攻击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者完全不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了解目标模型的神经网络架构、参数等信息，只能通过模型的查询访问结果来生成对抗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样本。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>
              <a:buFont typeface="Wingdings" panose="05000000000000000000" pitchFamily="2" charset="2"/>
              <a:buChar char="n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灰盒攻击：攻击者仅了解目标模型的结构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，但不了解目标模型的具体参数。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n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n"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F11D17-856E-4899-B00C-9EFB70657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240" y="1655520"/>
            <a:ext cx="4432528" cy="2013053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CF8A544D-8A27-4517-B176-87D13CA9C821}"/>
              </a:ext>
            </a:extLst>
          </p:cNvPr>
          <p:cNvSpPr txBox="1">
            <a:spLocks/>
          </p:cNvSpPr>
          <p:nvPr/>
        </p:nvSpPr>
        <p:spPr>
          <a:xfrm>
            <a:off x="5030115" y="3793390"/>
            <a:ext cx="2926146" cy="8578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面向迁移学习</a:t>
            </a:r>
            <a:r>
              <a:rPr lang="zh-CN" altLang="en-US" sz="18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的对抗</a:t>
            </a:r>
            <a:r>
              <a:rPr lang="zh-CN" altLang="en-US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样本</a:t>
            </a:r>
            <a:r>
              <a:rPr lang="zh-CN" altLang="en-US" sz="18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攻击</a:t>
            </a:r>
            <a:r>
              <a:rPr lang="en-US" altLang="zh-CN" sz="18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18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假设教师模型为白盒，学生模型为黑盒</a:t>
            </a:r>
            <a:r>
              <a:rPr lang="en-US" altLang="zh-CN" sz="18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[USENIX18</a:t>
            </a:r>
            <a:r>
              <a:rPr lang="en-US" altLang="zh-CN" sz="1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09604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对抗样本：超越分类任务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4B2ED088-85FE-499D-8582-5915AB3BC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950" y="3842064"/>
            <a:ext cx="4555459" cy="1221518"/>
          </a:xfrm>
        </p:spPr>
        <p:txBody>
          <a:bodyPr>
            <a:normAutofit/>
          </a:bodyPr>
          <a:lstStyle/>
          <a:p>
            <a:pPr marL="0" lvl="1" indent="0">
              <a:buNone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针对图像自编码器（一种压缩算法），生成对抗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样本。扰动后的输入样本经过编码和解码过程后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，会被标记为攻击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者指定的错误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分类。 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[S&amp;PW18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C3A9BB4C-A168-4FC5-8E1D-E5DBA95F42A4}"/>
              </a:ext>
            </a:extLst>
          </p:cNvPr>
          <p:cNvSpPr txBox="1">
            <a:spLocks/>
          </p:cNvSpPr>
          <p:nvPr/>
        </p:nvSpPr>
        <p:spPr>
          <a:xfrm>
            <a:off x="549331" y="1321878"/>
            <a:ext cx="4191915" cy="73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1000"/>
              </a:spcBef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针对语义分割模型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FCN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和目标检测模型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Faster-RCNN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进行对抗样本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攻击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[ICCV17]</a:t>
            </a:r>
          </a:p>
          <a:p>
            <a:pPr marL="457200" lvl="1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DC0D0A1-2B72-4540-ACEA-2B2DCC966C75}"/>
              </a:ext>
            </a:extLst>
          </p:cNvPr>
          <p:cNvSpPr txBox="1">
            <a:spLocks/>
          </p:cNvSpPr>
          <p:nvPr/>
        </p:nvSpPr>
        <p:spPr>
          <a:xfrm>
            <a:off x="4688356" y="2510067"/>
            <a:ext cx="3817625" cy="1002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针对基于样例图片的相似图片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检索，通过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对图片库中的图片进行对抗扰动，使其无法被正确检索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出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[CVPR20]</a:t>
            </a:r>
          </a:p>
          <a:p>
            <a:pPr marL="457200" lvl="1" indent="0">
              <a:buNone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CE35FA7-8C9A-4E3B-AB8C-F9E6B2D024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83" y="1981643"/>
            <a:ext cx="2673132" cy="164364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93EBE43-2021-4AAA-A521-115D14F8C2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410" y="3560513"/>
            <a:ext cx="3647344" cy="778568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0FEF5858-5A57-43DA-AF4B-31583D212D7E}"/>
              </a:ext>
            </a:extLst>
          </p:cNvPr>
          <p:cNvGrpSpPr/>
          <p:nvPr/>
        </p:nvGrpSpPr>
        <p:grpSpPr>
          <a:xfrm>
            <a:off x="5174553" y="1230611"/>
            <a:ext cx="2187945" cy="1035729"/>
            <a:chOff x="7769582" y="1074324"/>
            <a:chExt cx="4223477" cy="2391228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8F26E4A2-7EE0-4758-8C76-182E8186C9F4}"/>
                </a:ext>
              </a:extLst>
            </p:cNvPr>
            <p:cNvGrpSpPr/>
            <p:nvPr/>
          </p:nvGrpSpPr>
          <p:grpSpPr>
            <a:xfrm>
              <a:off x="7769582" y="1074324"/>
              <a:ext cx="4223477" cy="2198432"/>
              <a:chOff x="7769582" y="1074324"/>
              <a:chExt cx="4223477" cy="2198432"/>
            </a:xfrm>
          </p:grpSpPr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C1EE95E6-FA1A-4452-8B87-29E43267FA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9582" y="1301664"/>
                <a:ext cx="936001" cy="720001"/>
              </a:xfrm>
              <a:prstGeom prst="rect">
                <a:avLst/>
              </a:prstGeom>
            </p:spPr>
          </p:pic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154EFA7C-CEE1-406B-BEAA-C1B8740BC6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71984" y="2391879"/>
                <a:ext cx="952941" cy="720000"/>
              </a:xfrm>
              <a:prstGeom prst="rect">
                <a:avLst/>
              </a:prstGeom>
            </p:spPr>
          </p:pic>
          <p:sp>
            <p:nvSpPr>
              <p:cNvPr id="15" name="加号 14">
                <a:extLst>
                  <a:ext uri="{FF2B5EF4-FFF2-40B4-BE49-F238E27FC236}">
                    <a16:creationId xmlns:a16="http://schemas.microsoft.com/office/drawing/2014/main" id="{232313C3-0113-42F6-96D4-ADA4F842DD76}"/>
                  </a:ext>
                </a:extLst>
              </p:cNvPr>
              <p:cNvSpPr/>
              <p:nvPr/>
            </p:nvSpPr>
            <p:spPr>
              <a:xfrm>
                <a:off x="8044456" y="2013240"/>
                <a:ext cx="386255" cy="386255"/>
              </a:xfrm>
              <a:prstGeom prst="mathPlus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箭头: 右 24">
                <a:extLst>
                  <a:ext uri="{FF2B5EF4-FFF2-40B4-BE49-F238E27FC236}">
                    <a16:creationId xmlns:a16="http://schemas.microsoft.com/office/drawing/2014/main" id="{5278D5AF-FAF8-4A56-9200-8CCA035B75EE}"/>
                  </a:ext>
                </a:extLst>
              </p:cNvPr>
              <p:cNvSpPr/>
              <p:nvPr/>
            </p:nvSpPr>
            <p:spPr>
              <a:xfrm>
                <a:off x="8829497" y="2005624"/>
                <a:ext cx="386255" cy="386255"/>
              </a:xfrm>
              <a:prstGeom prst="rightArrow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45F8BF36-F2A6-4FAA-B71E-26A2AB3A25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4464" y="1074324"/>
                <a:ext cx="1559153" cy="1165639"/>
              </a:xfrm>
              <a:prstGeom prst="rect">
                <a:avLst/>
              </a:prstGeom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79C55099-7B44-48FB-8622-07F2085762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25020" y="1998560"/>
                <a:ext cx="1685960" cy="1274196"/>
              </a:xfrm>
              <a:prstGeom prst="rect">
                <a:avLst/>
              </a:prstGeom>
            </p:spPr>
          </p:pic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7A9B4389-0FE9-460D-B68F-62123F2B08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79463" y="1386895"/>
                <a:ext cx="613829" cy="703287"/>
              </a:xfrm>
              <a:prstGeom prst="line">
                <a:avLst/>
              </a:prstGeom>
              <a:ln w="28575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内容占位符 2">
                <a:extLst>
                  <a:ext uri="{FF2B5EF4-FFF2-40B4-BE49-F238E27FC236}">
                    <a16:creationId xmlns:a16="http://schemas.microsoft.com/office/drawing/2014/main" id="{CC11B4A0-6A4C-4FAD-AF31-EE0850CF14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422950" y="1133051"/>
                <a:ext cx="570109" cy="6157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20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人</a:t>
                </a:r>
              </a:p>
            </p:txBody>
          </p: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3E1D4F3E-2E47-4138-85A7-02858F2B41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15752" y="2949162"/>
                <a:ext cx="851032" cy="97384"/>
              </a:xfrm>
              <a:prstGeom prst="line">
                <a:avLst/>
              </a:prstGeom>
              <a:ln w="28575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2" name="内容占位符 2">
              <a:extLst>
                <a:ext uri="{FF2B5EF4-FFF2-40B4-BE49-F238E27FC236}">
                  <a16:creationId xmlns:a16="http://schemas.microsoft.com/office/drawing/2014/main" id="{07126F03-1B31-4857-BF4D-D8FB83951D5D}"/>
                </a:ext>
              </a:extLst>
            </p:cNvPr>
            <p:cNvSpPr txBox="1">
              <a:spLocks/>
            </p:cNvSpPr>
            <p:nvPr/>
          </p:nvSpPr>
          <p:spPr>
            <a:xfrm>
              <a:off x="8911820" y="3046546"/>
              <a:ext cx="709678" cy="4190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32500" lnSpcReduction="2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20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火车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21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对抗样本：超越数字空间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C61353-4486-4595-B419-E11AE58CC3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640" y="1890192"/>
            <a:ext cx="2595985" cy="1316766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3980736D-795B-4584-B40B-2D603F0CC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921" y="1464128"/>
            <a:ext cx="3054100" cy="9936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真实物理空间的对抗样本</a:t>
            </a:r>
            <a:r>
              <a:rPr lang="zh-CN" altLang="en-US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攻击</a:t>
            </a:r>
            <a:r>
              <a:rPr lang="en-US" altLang="zh-CN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通过对物体的物理修饰，达到产生对抗样本的效果。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DA4A1CC-F5F0-49B3-BEE7-F6AA239CE572}"/>
              </a:ext>
            </a:extLst>
          </p:cNvPr>
          <p:cNvSpPr/>
          <p:nvPr/>
        </p:nvSpPr>
        <p:spPr>
          <a:xfrm>
            <a:off x="392921" y="2893279"/>
            <a:ext cx="326284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此类攻击面临的挑战：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镜头感知能力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有限；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不具背景扰动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能力；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环境因素可变性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强；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材质也会影响攻击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效果。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B59AB1C-A997-414F-A4F2-0C451BCADA5B}"/>
              </a:ext>
            </a:extLst>
          </p:cNvPr>
          <p:cNvSpPr/>
          <p:nvPr/>
        </p:nvSpPr>
        <p:spPr>
          <a:xfrm>
            <a:off x="4225911" y="3335275"/>
            <a:ext cx="4634969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所以，在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生成对抗样本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时需要：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考虑多种环境因素及其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动态性；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考虑不同角度和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距离；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将扰动限定在特定目标（如：路牌）内，由色块代替像素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值。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Wingdings" panose="05000000000000000000" pitchFamily="2" charset="2"/>
              <a:buChar char="l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BA6EE15-DB31-41BB-8BCB-284CF80744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175" y="2081183"/>
            <a:ext cx="1431534" cy="830439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AD16B19C-006F-425B-92A1-3C76B521CB80}"/>
              </a:ext>
            </a:extLst>
          </p:cNvPr>
          <p:cNvSpPr txBox="1">
            <a:spLocks/>
          </p:cNvSpPr>
          <p:nvPr/>
        </p:nvSpPr>
        <p:spPr>
          <a:xfrm>
            <a:off x="4413149" y="1359033"/>
            <a:ext cx="3545929" cy="805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针对自动驾驶车辆的光线和距离传感系统的对抗样本攻击 </a:t>
            </a:r>
            <a:r>
              <a:rPr lang="en-US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[CCS19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</a:p>
        </p:txBody>
      </p:sp>
      <p:sp>
        <p:nvSpPr>
          <p:cNvPr id="12" name="下箭头 11"/>
          <p:cNvSpPr/>
          <p:nvPr/>
        </p:nvSpPr>
        <p:spPr>
          <a:xfrm>
            <a:off x="1517900" y="2457731"/>
            <a:ext cx="458115" cy="4355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3197655" y="3487980"/>
            <a:ext cx="763525" cy="610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69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对抗样本：超越视觉领域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42EFE99-04FD-4B2B-B160-0B766BBBB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260" y="1361279"/>
            <a:ext cx="4733855" cy="114630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音频对抗样本：在源音频样本中加入人耳不可难以察觉的轻微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扰动，从而导致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音频转录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→错误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的目标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文本。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语音指令→智能助手执行错误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指令。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72365FE9-91EE-42B2-BF53-54A554DD236E}"/>
              </a:ext>
            </a:extLst>
          </p:cNvPr>
          <p:cNvSpPr txBox="1">
            <a:spLocks/>
          </p:cNvSpPr>
          <p:nvPr/>
        </p:nvSpPr>
        <p:spPr>
          <a:xfrm>
            <a:off x="4572000" y="2707020"/>
            <a:ext cx="4144365" cy="1221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自然语言对抗样本：在文本中加入不易发现的拼写错误和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替换，从而导致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情感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分析→在正向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负向情绪间进行任意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操纵。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Wingdings" panose="05000000000000000000" pitchFamily="2" charset="2"/>
              <a:buChar char="l"/>
            </a:pPr>
            <a:endParaRPr lang="en-US" altLang="zh-CN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29998AC1-D649-4AE7-83BC-4F9BC578E3EB}"/>
              </a:ext>
            </a:extLst>
          </p:cNvPr>
          <p:cNvSpPr txBox="1">
            <a:spLocks/>
          </p:cNvSpPr>
          <p:nvPr/>
        </p:nvSpPr>
        <p:spPr>
          <a:xfrm>
            <a:off x="418972" y="4128093"/>
            <a:ext cx="8581473" cy="963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图的对抗样本：通过修改图连接信息、节点属性信息以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达到图分类错误或者节点分类错误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Wingdings" panose="05000000000000000000" pitchFamily="2" charset="2"/>
              <a:buChar char="l"/>
            </a:pP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3D6A124-38FF-40FF-A637-501C463753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346" y="1197405"/>
            <a:ext cx="2137870" cy="111004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315EC36-0CD5-4ADB-953F-F771FF134F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72" y="2521846"/>
            <a:ext cx="3389503" cy="123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3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81175"/>
            <a:ext cx="8246070" cy="76352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人工智能与安全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48965" y="1502814"/>
            <a:ext cx="3359509" cy="3206806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 smtClean="0"/>
              <a:t>人工智能震惊了世界，也带来了安全隐患。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2016</a:t>
            </a:r>
            <a:r>
              <a:rPr lang="zh-CN" altLang="en-US" dirty="0" smtClean="0"/>
              <a:t>年</a:t>
            </a:r>
            <a:r>
              <a:rPr lang="en-US" altLang="zh-CN" dirty="0" smtClean="0"/>
              <a:t>3</a:t>
            </a:r>
            <a:r>
              <a:rPr lang="zh-CN" altLang="en-US" dirty="0" smtClean="0"/>
              <a:t>月，</a:t>
            </a:r>
            <a:r>
              <a:rPr lang="en-US" altLang="zh-CN" dirty="0" err="1" smtClean="0"/>
              <a:t>AlphaGo</a:t>
            </a:r>
            <a:r>
              <a:rPr lang="zh-CN" altLang="en-US" dirty="0"/>
              <a:t>以</a:t>
            </a:r>
            <a:r>
              <a:rPr lang="en-US" altLang="zh-CN" dirty="0" smtClean="0"/>
              <a:t>4</a:t>
            </a:r>
            <a:r>
              <a:rPr lang="zh-CN" altLang="en-US" dirty="0" smtClean="0"/>
              <a:t>比</a:t>
            </a:r>
            <a:r>
              <a:rPr lang="en-US" altLang="zh-CN" dirty="0" smtClean="0"/>
              <a:t>1</a:t>
            </a:r>
            <a:r>
              <a:rPr lang="zh-CN" altLang="en-US" dirty="0" smtClean="0"/>
              <a:t>击败李世石。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2017</a:t>
            </a:r>
            <a:r>
              <a:rPr lang="zh-CN" altLang="en-US" dirty="0" smtClean="0"/>
              <a:t>年</a:t>
            </a:r>
            <a:r>
              <a:rPr lang="en-US" altLang="zh-CN" dirty="0" smtClean="0"/>
              <a:t>3</a:t>
            </a:r>
            <a:r>
              <a:rPr lang="zh-CN" altLang="en-US" dirty="0" smtClean="0"/>
              <a:t>月，以</a:t>
            </a:r>
            <a:r>
              <a:rPr lang="en-US" altLang="zh-CN" dirty="0" smtClean="0"/>
              <a:t>3</a:t>
            </a:r>
            <a:r>
              <a:rPr lang="zh-CN" altLang="en-US" dirty="0" smtClean="0"/>
              <a:t>比</a:t>
            </a:r>
            <a:r>
              <a:rPr lang="en-US" altLang="zh-CN" dirty="0" smtClean="0"/>
              <a:t>0</a:t>
            </a:r>
            <a:r>
              <a:rPr lang="zh-CN" altLang="en-US" dirty="0" smtClean="0"/>
              <a:t>击败柯洁。从此人类在围棋上向计算机俯首称臣。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人工智能从未如此强大，但因此带来的安全隐患也从未如此显著。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180" y="1350110"/>
            <a:ext cx="4275740" cy="342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汇报提纲</a:t>
            </a:r>
            <a:endParaRPr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F6516AA-1078-4A92-892E-28356AD09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深度学习即服务中的数据</a:t>
            </a:r>
            <a:r>
              <a:rPr lang="zh-CN" altLang="en-US" sz="3600" dirty="0" smtClean="0"/>
              <a:t>泄露</a:t>
            </a:r>
            <a:endParaRPr lang="en-US" altLang="zh-CN" sz="3600" dirty="0" smtClean="0"/>
          </a:p>
          <a:p>
            <a:r>
              <a:rPr lang="zh-CN" altLang="en-US" sz="3600" dirty="0" smtClean="0"/>
              <a:t>对抗样本攻击</a:t>
            </a:r>
            <a:endParaRPr lang="en-US" altLang="zh-CN" sz="3600" dirty="0" smtClean="0"/>
          </a:p>
          <a:p>
            <a:r>
              <a:rPr lang="zh-CN" altLang="en-US" sz="3600" dirty="0" smtClean="0">
                <a:solidFill>
                  <a:srgbClr val="FF0000"/>
                </a:solidFill>
              </a:rPr>
              <a:t>针对对抗样本的防御</a:t>
            </a:r>
            <a:endParaRPr lang="en-US" altLang="zh-CN" sz="3600" dirty="0" smtClean="0">
              <a:solidFill>
                <a:srgbClr val="FF0000"/>
              </a:solidFill>
            </a:endParaRPr>
          </a:p>
          <a:p>
            <a:r>
              <a:rPr lang="zh-CN" altLang="en-US" sz="3600" dirty="0"/>
              <a:t>神经网络后门攻击</a:t>
            </a:r>
          </a:p>
        </p:txBody>
      </p:sp>
    </p:spTree>
    <p:extLst>
      <p:ext uri="{BB962C8B-B14F-4D97-AF65-F5344CB8AC3E}">
        <p14:creationId xmlns:p14="http://schemas.microsoft.com/office/powerpoint/2010/main" val="27834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防御方法分类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主动防御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zh-CN" altLang="en-US" sz="1800" dirty="0" smtClean="0"/>
              <a:t>通过</a:t>
            </a:r>
            <a:r>
              <a:rPr lang="zh-CN" altLang="en-US" sz="1800" dirty="0"/>
              <a:t>增强模型</a:t>
            </a:r>
            <a:r>
              <a:rPr lang="zh-CN" altLang="en-US" sz="1800" dirty="0" smtClean="0"/>
              <a:t>的</a:t>
            </a:r>
            <a:r>
              <a:rPr lang="zh-CN" altLang="en-US" sz="1800" dirty="0"/>
              <a:t>健壮</a:t>
            </a:r>
            <a:r>
              <a:rPr lang="zh-CN" altLang="en-US" sz="1800" dirty="0" smtClean="0"/>
              <a:t>性</a:t>
            </a:r>
            <a:r>
              <a:rPr lang="zh-CN" altLang="en-US" sz="1800" dirty="0"/>
              <a:t>（</a:t>
            </a:r>
            <a:r>
              <a:rPr lang="en-US" altLang="zh-CN" sz="1800" dirty="0"/>
              <a:t>Robustness</a:t>
            </a:r>
            <a:r>
              <a:rPr lang="zh-CN" altLang="en-US" sz="1800" dirty="0"/>
              <a:t>）来实现</a:t>
            </a:r>
            <a:r>
              <a:rPr lang="zh-CN" altLang="en-US" sz="1800" dirty="0" smtClean="0"/>
              <a:t>防御。包括：</a:t>
            </a:r>
            <a:endParaRPr lang="en-US" altLang="zh-CN" sz="1800" dirty="0"/>
          </a:p>
          <a:p>
            <a:pPr lvl="1" algn="l"/>
            <a:r>
              <a:rPr lang="zh-CN" altLang="en-US" sz="1800" dirty="0"/>
              <a:t>启发式防御（或称为经验式防御</a:t>
            </a:r>
            <a:r>
              <a:rPr lang="zh-CN" altLang="en-US" sz="1800" dirty="0" smtClean="0"/>
              <a:t>），如对抗训练、梯度</a:t>
            </a:r>
            <a:r>
              <a:rPr lang="zh-CN" altLang="en-US" sz="1800" dirty="0"/>
              <a:t>混淆</a:t>
            </a:r>
            <a:r>
              <a:rPr lang="zh-CN" altLang="en-US" sz="1800" dirty="0" smtClean="0"/>
              <a:t>等；</a:t>
            </a:r>
            <a:endParaRPr lang="en-US" altLang="zh-CN" sz="1800" dirty="0"/>
          </a:p>
          <a:p>
            <a:pPr lvl="1" algn="l"/>
            <a:r>
              <a:rPr lang="zh-CN" altLang="en-US" sz="1800" dirty="0"/>
              <a:t>可证明</a:t>
            </a:r>
            <a:r>
              <a:rPr lang="zh-CN" altLang="en-US" sz="1800" dirty="0" smtClean="0"/>
              <a:t>防御。</a:t>
            </a:r>
            <a:endParaRPr lang="en-US" altLang="zh-CN" sz="1800" dirty="0"/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 dirty="0"/>
              <a:t>被动防御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zh-CN" altLang="en-US" sz="1800" dirty="0" smtClean="0"/>
              <a:t>通过</a:t>
            </a:r>
            <a:r>
              <a:rPr lang="zh-CN" altLang="en-US" sz="1800" dirty="0"/>
              <a:t>检测对抗样本来实现</a:t>
            </a:r>
            <a:r>
              <a:rPr lang="zh-CN" altLang="en-US" sz="1800" dirty="0" smtClean="0"/>
              <a:t>防御。包括：</a:t>
            </a:r>
            <a:endParaRPr lang="en-US" altLang="zh-CN" sz="1800" dirty="0"/>
          </a:p>
          <a:p>
            <a:pPr lvl="1" algn="l"/>
            <a:r>
              <a:rPr lang="zh-CN" altLang="en-US" sz="1800" dirty="0"/>
              <a:t>基于</a:t>
            </a:r>
            <a:r>
              <a:rPr lang="zh-CN" altLang="en-US" sz="1800" dirty="0" smtClean="0"/>
              <a:t>特征的对抗样本检测；</a:t>
            </a:r>
            <a:endParaRPr lang="en-US" altLang="zh-CN" sz="1800" dirty="0"/>
          </a:p>
          <a:p>
            <a:pPr lvl="1" algn="l"/>
            <a:r>
              <a:rPr lang="zh-CN" altLang="en-US" sz="1800" dirty="0"/>
              <a:t>基于</a:t>
            </a:r>
            <a:r>
              <a:rPr lang="zh-CN" altLang="en-US" sz="1800" dirty="0" smtClean="0"/>
              <a:t>模型</a:t>
            </a:r>
            <a:r>
              <a:rPr lang="zh-CN" altLang="en-US" sz="1800" dirty="0"/>
              <a:t>的对抗样本检测；</a:t>
            </a:r>
            <a:endParaRPr lang="en-US" altLang="zh-CN" sz="1800" dirty="0"/>
          </a:p>
          <a:p>
            <a:pPr lvl="1" algn="l"/>
            <a:r>
              <a:rPr lang="zh-CN" altLang="en-US" sz="1800" dirty="0"/>
              <a:t>基于密写</a:t>
            </a:r>
            <a:r>
              <a:rPr lang="zh-CN" altLang="en-US" sz="1800" dirty="0" smtClean="0"/>
              <a:t>分析</a:t>
            </a:r>
            <a:r>
              <a:rPr lang="zh-CN" altLang="en-US" sz="1800" dirty="0"/>
              <a:t>的对抗样本</a:t>
            </a:r>
            <a:r>
              <a:rPr lang="zh-CN" altLang="en-US" sz="1800" dirty="0" smtClean="0"/>
              <a:t>检测。</a:t>
            </a:r>
            <a:endParaRPr lang="en-US" altLang="zh-CN" sz="1800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655" y="3640685"/>
            <a:ext cx="999633" cy="10462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588" y="3507973"/>
            <a:ext cx="1124255" cy="131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3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启发式的主动防御</a:t>
            </a:r>
            <a:endParaRPr lang="zh-CN" alt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027E747-E5CE-D14F-BDB9-0EFEE9640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555" y="1655520"/>
            <a:ext cx="2290575" cy="2096829"/>
          </a:xfrm>
        </p:spPr>
        <p:txBody>
          <a:bodyPr/>
          <a:lstStyle/>
          <a:p>
            <a:pPr algn="l"/>
            <a:r>
              <a:rPr lang="zh-CN" altLang="en-US" sz="1800" dirty="0"/>
              <a:t>主要</a:t>
            </a:r>
            <a:r>
              <a:rPr lang="zh-CN" altLang="en-US" sz="1800" dirty="0" smtClean="0"/>
              <a:t>思想是使用各种“看起来合理的”方法</a:t>
            </a:r>
            <a:r>
              <a:rPr lang="zh-CN" altLang="en-US" sz="1800" dirty="0"/>
              <a:t>来</a:t>
            </a:r>
            <a:r>
              <a:rPr lang="zh-CN" altLang="en-US" sz="1800" dirty="0" smtClean="0"/>
              <a:t>增加产生对抗样本的难度，但这些方法能否奏效并无保障。</a:t>
            </a:r>
            <a:endParaRPr lang="en-US" altLang="zh-CN" sz="1800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1BB05F7-83F3-1C49-BA46-7A1D5B39AE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72782"/>
              </p:ext>
            </p:extLst>
          </p:nvPr>
        </p:nvGraphicFramePr>
        <p:xfrm>
          <a:off x="2892245" y="1156908"/>
          <a:ext cx="5955496" cy="28346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712760">
                  <a:extLst>
                    <a:ext uri="{9D8B030D-6E8A-4147-A177-3AD203B41FA5}">
                      <a16:colId xmlns:a16="http://schemas.microsoft.com/office/drawing/2014/main" val="323210010"/>
                    </a:ext>
                  </a:extLst>
                </a:gridCol>
                <a:gridCol w="4242736">
                  <a:extLst>
                    <a:ext uri="{9D8B030D-6E8A-4147-A177-3AD203B41FA5}">
                      <a16:colId xmlns:a16="http://schemas.microsoft.com/office/drawing/2014/main" val="3384097081"/>
                    </a:ext>
                  </a:extLst>
                </a:gridCol>
              </a:tblGrid>
              <a:tr h="36388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防御方法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破解防御的攻击方法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2986338"/>
                  </a:ext>
                </a:extLst>
              </a:tr>
              <a:tr h="63680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Adversarial Training[1,2]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7808481"/>
                  </a:ext>
                </a:extLst>
              </a:tr>
              <a:tr h="118263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Obfuscated Gradients[3]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Backward Pass Differentiable Approximation</a:t>
                      </a:r>
                    </a:p>
                    <a:p>
                      <a:pPr algn="ctr"/>
                      <a:r>
                        <a:rPr lang="en-US" altLang="zh-CN" dirty="0"/>
                        <a:t>Attacking Randomized Classifiers</a:t>
                      </a:r>
                    </a:p>
                    <a:p>
                      <a:pPr algn="ctr"/>
                      <a:r>
                        <a:rPr lang="en-US" altLang="zh-CN" dirty="0" err="1"/>
                        <a:t>Reparameterization</a:t>
                      </a:r>
                      <a:r>
                        <a:rPr lang="en-US" altLang="zh-CN" dirty="0"/>
                        <a:t>[5]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9864604"/>
                  </a:ext>
                </a:extLst>
              </a:tr>
              <a:tr h="63680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Ensemble Diversity[4]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Adaptive Attacks[6]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9402411"/>
                  </a:ext>
                </a:extLst>
              </a:tr>
            </a:tbl>
          </a:graphicData>
        </a:graphic>
      </p:graphicFrame>
      <p:sp>
        <p:nvSpPr>
          <p:cNvPr id="9" name="文本框 4">
            <a:extLst>
              <a:ext uri="{FF2B5EF4-FFF2-40B4-BE49-F238E27FC236}">
                <a16:creationId xmlns:a16="http://schemas.microsoft.com/office/drawing/2014/main" id="{A26F6417-0307-1547-987E-BB0CC95E8B0B}"/>
              </a:ext>
            </a:extLst>
          </p:cNvPr>
          <p:cNvSpPr txBox="1"/>
          <p:nvPr/>
        </p:nvSpPr>
        <p:spPr>
          <a:xfrm>
            <a:off x="323092" y="4095257"/>
            <a:ext cx="8847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/>
              <a:t>[1] I. </a:t>
            </a:r>
            <a:r>
              <a:rPr lang="en-US" altLang="zh-CN" sz="900" dirty="0" err="1"/>
              <a:t>Goodfellow</a:t>
            </a:r>
            <a:r>
              <a:rPr lang="en-US" altLang="zh-CN" sz="900" dirty="0"/>
              <a:t>, J. </a:t>
            </a:r>
            <a:r>
              <a:rPr lang="en-US" altLang="zh-CN" sz="900" dirty="0" err="1"/>
              <a:t>Shlens</a:t>
            </a:r>
            <a:r>
              <a:rPr lang="en-US" altLang="zh-CN" sz="900" dirty="0"/>
              <a:t>, and C. </a:t>
            </a:r>
            <a:r>
              <a:rPr lang="en-US" altLang="zh-CN" sz="900" dirty="0" err="1"/>
              <a:t>Szegedy</a:t>
            </a:r>
            <a:r>
              <a:rPr lang="en-US" altLang="zh-CN" sz="900" dirty="0"/>
              <a:t>. Explaining and harnessing adversarial examples. In Proceedings of the 3rd ICLR, 2015. </a:t>
            </a:r>
          </a:p>
          <a:p>
            <a:r>
              <a:rPr lang="en-US" altLang="zh-CN" sz="900" dirty="0"/>
              <a:t>[2] A. </a:t>
            </a:r>
            <a:r>
              <a:rPr lang="en-US" altLang="zh-CN" sz="900" dirty="0" err="1"/>
              <a:t>Madry</a:t>
            </a:r>
            <a:r>
              <a:rPr lang="en-US" altLang="zh-CN" sz="900" dirty="0"/>
              <a:t>, A. </a:t>
            </a:r>
            <a:r>
              <a:rPr lang="en-US" altLang="zh-CN" sz="900" dirty="0" err="1"/>
              <a:t>Makelov</a:t>
            </a:r>
            <a:r>
              <a:rPr lang="en-US" altLang="zh-CN" sz="900" dirty="0"/>
              <a:t>, L. Schmidt, D. Tsipras, and A. </a:t>
            </a:r>
            <a:r>
              <a:rPr lang="en-US" altLang="zh-CN" sz="900" dirty="0" err="1"/>
              <a:t>Vladu</a:t>
            </a:r>
            <a:r>
              <a:rPr lang="en-US" altLang="zh-CN" sz="900" dirty="0"/>
              <a:t>. Towards deep learning models resistant to adversarial attacks. </a:t>
            </a:r>
            <a:r>
              <a:rPr lang="en-US" altLang="zh-CN" sz="900" dirty="0" err="1"/>
              <a:t>CoRR</a:t>
            </a:r>
            <a:r>
              <a:rPr lang="en-US" altLang="zh-CN" sz="900" dirty="0"/>
              <a:t>, abs/1706.06083, 2017.</a:t>
            </a:r>
          </a:p>
          <a:p>
            <a:r>
              <a:rPr lang="en-US" altLang="zh-CN" sz="900" dirty="0"/>
              <a:t>[3] </a:t>
            </a:r>
            <a:r>
              <a:rPr lang="en-US" altLang="zh-CN" sz="900" dirty="0" err="1"/>
              <a:t>Guo</a:t>
            </a:r>
            <a:r>
              <a:rPr lang="en-US" altLang="zh-CN" sz="900" dirty="0"/>
              <a:t>, C., Rana, M., </a:t>
            </a:r>
            <a:r>
              <a:rPr lang="en-US" altLang="zh-CN" sz="900" dirty="0" err="1"/>
              <a:t>Cisse</a:t>
            </a:r>
            <a:r>
              <a:rPr lang="en-US" altLang="zh-CN" sz="900" dirty="0"/>
              <a:t>, M., and van der </a:t>
            </a:r>
            <a:r>
              <a:rPr lang="en-US" altLang="zh-CN" sz="900" dirty="0" err="1"/>
              <a:t>Maaten</a:t>
            </a:r>
            <a:r>
              <a:rPr lang="en-US" altLang="zh-CN" sz="900" dirty="0"/>
              <a:t>, L. Countering adversarial images using input transformations. International Conference on Learning Representations, 2018. </a:t>
            </a:r>
          </a:p>
          <a:p>
            <a:r>
              <a:rPr lang="en-US" altLang="zh-CN" sz="900" dirty="0"/>
              <a:t>[4] Pang, T., Xu, K., Du, C., Chen, N., and Zhu, J. Improving adversarial robustness via promoting ensemble diversity. In International Conference on Machine Learning, 2019.</a:t>
            </a:r>
          </a:p>
          <a:p>
            <a:r>
              <a:rPr lang="en-US" altLang="zh-CN" sz="900" dirty="0"/>
              <a:t>[5] A. </a:t>
            </a:r>
            <a:r>
              <a:rPr lang="en-US" altLang="zh-CN" sz="900" dirty="0" err="1"/>
              <a:t>Athalye</a:t>
            </a:r>
            <a:r>
              <a:rPr lang="en-US" altLang="zh-CN" sz="900" dirty="0"/>
              <a:t>, N. </a:t>
            </a:r>
            <a:r>
              <a:rPr lang="en-US" altLang="zh-CN" sz="900" dirty="0" err="1"/>
              <a:t>Carlini</a:t>
            </a:r>
            <a:r>
              <a:rPr lang="en-US" altLang="zh-CN" sz="900" dirty="0"/>
              <a:t>, and D. Wagner. Obfuscated gradients give a false sense of security: Circumventing defenses to adversarial examples. 2018. </a:t>
            </a:r>
          </a:p>
          <a:p>
            <a:r>
              <a:rPr lang="en-US" altLang="zh-CN" sz="900" dirty="0"/>
              <a:t>[6] Florian </a:t>
            </a:r>
            <a:r>
              <a:rPr lang="en-US" altLang="zh-CN" sz="900" dirty="0" err="1"/>
              <a:t>Tramer</a:t>
            </a:r>
            <a:r>
              <a:rPr lang="en-US" altLang="zh-CN" sz="900" dirty="0"/>
              <a:t>, Nicholas </a:t>
            </a:r>
            <a:r>
              <a:rPr lang="en-US" altLang="zh-CN" sz="900" dirty="0" err="1"/>
              <a:t>Carlini</a:t>
            </a:r>
            <a:r>
              <a:rPr lang="en-US" altLang="zh-CN" sz="900" dirty="0"/>
              <a:t>, Wieland </a:t>
            </a:r>
            <a:r>
              <a:rPr lang="en-US" altLang="zh-CN" sz="900" dirty="0" err="1"/>
              <a:t>Brendel</a:t>
            </a:r>
            <a:r>
              <a:rPr lang="en-US" altLang="zh-CN" sz="900" dirty="0"/>
              <a:t>, and </a:t>
            </a:r>
            <a:r>
              <a:rPr lang="en-US" altLang="zh-CN" sz="900" dirty="0" err="1"/>
              <a:t>Aleksander</a:t>
            </a:r>
            <a:r>
              <a:rPr lang="en-US" altLang="zh-CN" sz="900" dirty="0"/>
              <a:t> </a:t>
            </a:r>
            <a:r>
              <a:rPr lang="en-US" altLang="zh-CN" sz="900" dirty="0" err="1"/>
              <a:t>Madry</a:t>
            </a:r>
            <a:r>
              <a:rPr lang="en-US" altLang="zh-CN" sz="900" dirty="0"/>
              <a:t>. On adaptive attacks to adversarial example defenses. arXiv:2002.08347, 2020. </a:t>
            </a: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213464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</a:t>
            </a:r>
            <a:r>
              <a:rPr lang="zh-CN" altLang="en-US" dirty="0" smtClean="0"/>
              <a:t>证明的主动防御</a:t>
            </a:r>
            <a:endParaRPr lang="zh-CN" alt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A63B783-BA78-5443-B830-D6E6FCFB1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0"/>
            <a:ext cx="8246070" cy="1299013"/>
          </a:xfrm>
        </p:spPr>
        <p:txBody>
          <a:bodyPr>
            <a:normAutofit/>
          </a:bodyPr>
          <a:lstStyle/>
          <a:p>
            <a:pPr algn="l"/>
            <a:r>
              <a:rPr lang="zh-CN" altLang="en-US" sz="1800" dirty="0"/>
              <a:t>主要思想</a:t>
            </a:r>
            <a:r>
              <a:rPr lang="zh-CN" altLang="en-US" sz="1800" dirty="0" smtClean="0"/>
              <a:t>：证明</a:t>
            </a:r>
            <a:r>
              <a:rPr lang="zh-CN" altLang="en-US" sz="1800" dirty="0"/>
              <a:t>对于任意输入，当存在的扰动被限定在一定范围内，模型输出保持</a:t>
            </a:r>
            <a:r>
              <a:rPr lang="zh-CN" altLang="en-US" sz="1800" dirty="0" smtClean="0"/>
              <a:t>稳定。所使用的方法包括：</a:t>
            </a:r>
            <a:endParaRPr lang="en-US" altLang="zh-CN" sz="1800" dirty="0"/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CN" altLang="en-US" sz="1800" dirty="0"/>
              <a:t>基于最小扰动</a:t>
            </a:r>
            <a:r>
              <a:rPr lang="zh-CN" altLang="en-US" sz="1800" dirty="0" smtClean="0"/>
              <a:t>优化的方法；</a:t>
            </a:r>
            <a:endParaRPr lang="en-US" altLang="zh-CN" sz="1800" dirty="0"/>
          </a:p>
          <a:p>
            <a:pPr marL="800100" lvl="1" indent="-342900">
              <a:buFont typeface="Wingdings" panose="05000000000000000000" pitchFamily="2" charset="2"/>
              <a:buChar char="l"/>
            </a:pPr>
            <a:r>
              <a:rPr lang="zh-CN" altLang="en-US" sz="1800" dirty="0"/>
              <a:t>基于随机平滑（</a:t>
            </a:r>
            <a:r>
              <a:rPr lang="en-US" altLang="zh-CN" sz="1800" dirty="0"/>
              <a:t>Random</a:t>
            </a:r>
            <a:r>
              <a:rPr lang="zh-CN" altLang="en-US" sz="1800" dirty="0"/>
              <a:t> </a:t>
            </a:r>
            <a:r>
              <a:rPr lang="en-US" altLang="zh-CN" sz="1800" dirty="0"/>
              <a:t>smoothing</a:t>
            </a:r>
            <a:r>
              <a:rPr lang="zh-CN" altLang="en-US" sz="1800" dirty="0"/>
              <a:t>）</a:t>
            </a:r>
            <a:r>
              <a:rPr lang="zh-CN" altLang="en-US" sz="1800" dirty="0" smtClean="0"/>
              <a:t>技术的方法。</a:t>
            </a:r>
            <a:endParaRPr lang="en-US" sz="1800" dirty="0"/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2BBB8D0B-59AD-D049-83A1-97DB9CA63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195" y="2688336"/>
            <a:ext cx="2365018" cy="1304624"/>
          </a:xfrm>
          <a:prstGeom prst="rect">
            <a:avLst/>
          </a:prstGeom>
        </p:spPr>
      </p:pic>
      <p:sp>
        <p:nvSpPr>
          <p:cNvPr id="20" name="文本框 5">
            <a:extLst>
              <a:ext uri="{FF2B5EF4-FFF2-40B4-BE49-F238E27FC236}">
                <a16:creationId xmlns:a16="http://schemas.microsoft.com/office/drawing/2014/main" id="{5C219BAF-2485-9442-8FBE-85F94B7D6B0C}"/>
              </a:ext>
            </a:extLst>
          </p:cNvPr>
          <p:cNvSpPr txBox="1"/>
          <p:nvPr/>
        </p:nvSpPr>
        <p:spPr>
          <a:xfrm>
            <a:off x="372612" y="4033797"/>
            <a:ext cx="8398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[1] </a:t>
            </a:r>
            <a:r>
              <a:rPr lang="en-US" altLang="zh-CN" sz="1200" dirty="0" err="1"/>
              <a:t>Tjeng</a:t>
            </a:r>
            <a:r>
              <a:rPr lang="en-US" altLang="zh-CN" sz="1200" dirty="0"/>
              <a:t>, V., et. al. Evaluating robustness of neural networks with mixed integer programming. In International Conference on Learning Representations, 2019.</a:t>
            </a:r>
          </a:p>
          <a:p>
            <a:r>
              <a:rPr lang="en-US" altLang="zh-CN" sz="1200" dirty="0"/>
              <a:t>[2] </a:t>
            </a:r>
            <a:r>
              <a:rPr lang="en-US" altLang="zh-CN" sz="1200" dirty="0" err="1"/>
              <a:t>Lecuyer</a:t>
            </a:r>
            <a:r>
              <a:rPr lang="en-US" altLang="zh-CN" sz="1200" dirty="0"/>
              <a:t>, M., et. al. Certified robustness to adversarial examples with differential privacy. In 2019 IEEE Symposium on Security and Privacy (SP), pp. 656–672. IEEE, 2019. </a:t>
            </a:r>
          </a:p>
          <a:p>
            <a:endParaRPr lang="zh-CN" altLang="en-US" sz="1200" dirty="0"/>
          </a:p>
        </p:txBody>
      </p:sp>
      <p:sp>
        <p:nvSpPr>
          <p:cNvPr id="21" name="文本框 7">
            <a:extLst>
              <a:ext uri="{FF2B5EF4-FFF2-40B4-BE49-F238E27FC236}">
                <a16:creationId xmlns:a16="http://schemas.microsoft.com/office/drawing/2014/main" id="{6EFFBDA7-D8EB-C44F-9E0F-7F5BCC59EDE6}"/>
              </a:ext>
            </a:extLst>
          </p:cNvPr>
          <p:cNvSpPr txBox="1"/>
          <p:nvPr/>
        </p:nvSpPr>
        <p:spPr>
          <a:xfrm>
            <a:off x="3808475" y="2878983"/>
            <a:ext cx="2290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/>
              <a:t>smoothing</a:t>
            </a:r>
            <a:r>
              <a:rPr lang="zh-CN" altLang="en-US" dirty="0"/>
              <a:t>后输入</a:t>
            </a:r>
            <a:r>
              <a:rPr lang="en-US" altLang="zh-CN" dirty="0"/>
              <a:t>x</a:t>
            </a:r>
            <a:r>
              <a:rPr lang="zh-CN" altLang="en-US" dirty="0"/>
              <a:t>的输出分类概率分布</a:t>
            </a:r>
            <a:r>
              <a:rPr lang="en-US" altLang="zh-CN" dirty="0"/>
              <a:t>[2]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631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基于最小扰动</a:t>
            </a:r>
            <a:r>
              <a:rPr lang="zh-CN" altLang="en-US" dirty="0" smtClean="0"/>
              <a:t>优化的方法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48965" y="1350110"/>
            <a:ext cx="80933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主要思想：优化模型在</a:t>
            </a:r>
            <a:r>
              <a:rPr lang="zh-CN" altLang="en-US" dirty="0">
                <a:solidFill>
                  <a:srgbClr val="FF0000"/>
                </a:solidFill>
              </a:rPr>
              <a:t>最坏情况下</a:t>
            </a:r>
            <a:r>
              <a:rPr lang="zh-CN" altLang="en-US" dirty="0"/>
              <a:t>的能够抵抗的</a:t>
            </a:r>
            <a:r>
              <a:rPr lang="zh-CN" altLang="en-US" dirty="0">
                <a:solidFill>
                  <a:srgbClr val="FF0000"/>
                </a:solidFill>
              </a:rPr>
              <a:t>最小扰动的下限，</a:t>
            </a:r>
            <a:r>
              <a:rPr lang="zh-CN" altLang="en-US" dirty="0"/>
              <a:t>以此作稳定性的认证指标。</a:t>
            </a:r>
            <a:r>
              <a:rPr lang="zh-CN" altLang="en-US" dirty="0" smtClean="0"/>
              <a:t>（该优化</a:t>
            </a:r>
            <a:r>
              <a:rPr lang="zh-CN" altLang="en-US" dirty="0"/>
              <a:t>问题被证明为</a:t>
            </a:r>
            <a:r>
              <a:rPr lang="en-US" altLang="zh-CN" dirty="0" smtClean="0"/>
              <a:t>NP-complete [</a:t>
            </a:r>
            <a:r>
              <a:rPr lang="en-US" altLang="zh-CN" dirty="0"/>
              <a:t>1]</a:t>
            </a:r>
            <a:r>
              <a:rPr lang="zh-CN" altLang="en-US" dirty="0"/>
              <a:t>）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精确分析求解</a:t>
            </a:r>
            <a:r>
              <a:rPr lang="en-US" altLang="zh-CN" dirty="0"/>
              <a:t> </a:t>
            </a:r>
            <a:r>
              <a:rPr lang="zh-CN" altLang="en-US" dirty="0" smtClean="0"/>
              <a:t>：</a:t>
            </a:r>
            <a:r>
              <a:rPr lang="en-US" altLang="zh-CN" dirty="0" smtClean="0"/>
              <a:t>Satisfiability </a:t>
            </a:r>
            <a:r>
              <a:rPr lang="en-US" altLang="zh-CN" dirty="0"/>
              <a:t>Modulo Theory [2</a:t>
            </a:r>
            <a:r>
              <a:rPr lang="en-US" altLang="zh-CN" dirty="0" smtClean="0"/>
              <a:t>],  Mixed-integer </a:t>
            </a:r>
            <a:r>
              <a:rPr lang="en-US" altLang="zh-CN" dirty="0"/>
              <a:t>Programming [3</a:t>
            </a:r>
            <a:r>
              <a:rPr lang="en-US" altLang="zh-CN" dirty="0" smtClean="0"/>
              <a:t>].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近似解</a:t>
            </a:r>
            <a:r>
              <a:rPr lang="zh-CN" altLang="en-US" dirty="0" smtClean="0"/>
              <a:t>求解：</a:t>
            </a:r>
            <a:r>
              <a:rPr lang="en-US" altLang="zh-CN" dirty="0"/>
              <a:t>R</a:t>
            </a:r>
            <a:r>
              <a:rPr lang="en-US" altLang="zh-CN" dirty="0" smtClean="0"/>
              <a:t>elaxation </a:t>
            </a:r>
            <a:r>
              <a:rPr lang="en-US" altLang="zh-CN" dirty="0"/>
              <a:t>of N</a:t>
            </a:r>
            <a:r>
              <a:rPr lang="en-US" altLang="zh-CN" dirty="0" smtClean="0"/>
              <a:t>onlinearity </a:t>
            </a:r>
            <a:r>
              <a:rPr lang="en-US" altLang="zh-CN" dirty="0"/>
              <a:t>[4</a:t>
            </a:r>
            <a:r>
              <a:rPr lang="en-US" altLang="zh-CN" dirty="0" smtClean="0"/>
              <a:t>], Lagrange </a:t>
            </a:r>
            <a:r>
              <a:rPr lang="en-US" altLang="zh-CN" dirty="0"/>
              <a:t>Dual [5</a:t>
            </a:r>
            <a:r>
              <a:rPr lang="en-US" altLang="zh-CN" dirty="0" smtClean="0"/>
              <a:t>], LP-relaxed </a:t>
            </a:r>
            <a:r>
              <a:rPr lang="en-US" altLang="zh-CN" dirty="0"/>
              <a:t>Dual [6</a:t>
            </a:r>
            <a:r>
              <a:rPr lang="en-US" altLang="zh-CN" dirty="0" smtClean="0"/>
              <a:t>].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8" name="文本框 4">
            <a:extLst>
              <a:ext uri="{FF2B5EF4-FFF2-40B4-BE49-F238E27FC236}">
                <a16:creationId xmlns:a16="http://schemas.microsoft.com/office/drawing/2014/main" id="{9CA30A6F-C548-C942-AF4F-E0CDE0510139}"/>
              </a:ext>
            </a:extLst>
          </p:cNvPr>
          <p:cNvSpPr txBox="1"/>
          <p:nvPr/>
        </p:nvSpPr>
        <p:spPr>
          <a:xfrm>
            <a:off x="448965" y="3182569"/>
            <a:ext cx="83987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[1] Katz, G., et. al. </a:t>
            </a:r>
            <a:r>
              <a:rPr lang="en-US" altLang="zh-CN" sz="1050" dirty="0" err="1"/>
              <a:t>Reluplex</a:t>
            </a:r>
            <a:r>
              <a:rPr lang="en-US" altLang="zh-CN" sz="1050" dirty="0"/>
              <a:t>: An efficient </a:t>
            </a:r>
            <a:r>
              <a:rPr lang="en-US" altLang="zh-CN" sz="1050" dirty="0" err="1"/>
              <a:t>smt</a:t>
            </a:r>
            <a:r>
              <a:rPr lang="en-US" altLang="zh-CN" sz="1050" dirty="0"/>
              <a:t> solver for verifying deep neural networks. International Conference on Computer Aided Verification, 2017.</a:t>
            </a:r>
          </a:p>
          <a:p>
            <a:r>
              <a:rPr lang="en-US" altLang="zh-CN" sz="1050" dirty="0"/>
              <a:t>[2] </a:t>
            </a:r>
            <a:r>
              <a:rPr lang="en-US" altLang="zh-CN" sz="1050" dirty="0" err="1"/>
              <a:t>Carlini</a:t>
            </a:r>
            <a:r>
              <a:rPr lang="en-US" altLang="zh-CN" sz="1050" dirty="0"/>
              <a:t>, N, et. al. Provably minimally-distorted adversarial examples. </a:t>
            </a:r>
            <a:r>
              <a:rPr lang="en-US" altLang="zh-CN" sz="1050" dirty="0" err="1"/>
              <a:t>arXiv</a:t>
            </a:r>
            <a:r>
              <a:rPr lang="en-US" altLang="zh-CN" sz="1050" dirty="0"/>
              <a:t> preprint </a:t>
            </a:r>
            <a:r>
              <a:rPr lang="en-US" altLang="zh-CN" sz="1050" dirty="0" err="1"/>
              <a:t>arXiv</a:t>
            </a:r>
            <a:r>
              <a:rPr lang="en-US" altLang="zh-CN" sz="1050" dirty="0"/>
              <a:t>: 1709.10207, 2017.</a:t>
            </a:r>
          </a:p>
          <a:p>
            <a:r>
              <a:rPr lang="en-US" altLang="zh-CN" sz="1050" dirty="0"/>
              <a:t>[3] </a:t>
            </a:r>
            <a:r>
              <a:rPr lang="en-US" altLang="zh-CN" sz="1050" dirty="0" err="1"/>
              <a:t>Tjeng</a:t>
            </a:r>
            <a:r>
              <a:rPr lang="en-US" altLang="zh-CN" sz="1050" dirty="0"/>
              <a:t>, V., et. al. Evaluating robustness of neural networks with mixed integer programming. In International Conference on Learning Representations, 2019.</a:t>
            </a:r>
          </a:p>
          <a:p>
            <a:r>
              <a:rPr lang="en-US" altLang="zh-CN" sz="1050" dirty="0"/>
              <a:t>[4] </a:t>
            </a:r>
            <a:r>
              <a:rPr lang="en-US" altLang="zh-CN" sz="1050" dirty="0" err="1"/>
              <a:t>Raghunathan</a:t>
            </a:r>
            <a:r>
              <a:rPr lang="en-US" altLang="zh-CN" sz="1050" dirty="0"/>
              <a:t>, A, et. al. Semidefinite relaxations for certifying robustness to adversarial examples. In Advances in Neural Information Processing Systems 31, 2018b.</a:t>
            </a:r>
          </a:p>
          <a:p>
            <a:r>
              <a:rPr lang="en-US" altLang="zh-CN" sz="1050" dirty="0"/>
              <a:t>[5] Qin, C., et. al. Verification of non-linear specifications for neural networks. ICLR, 2019.</a:t>
            </a:r>
          </a:p>
          <a:p>
            <a:r>
              <a:rPr lang="en-US" altLang="zh-CN" sz="1050" dirty="0"/>
              <a:t>[6] Wong, E., et. al. Scaling provable adversarial defenses. In Advances in Neural Information Processing Systems 31, 2018. 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53002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基于随机平滑技术</a:t>
            </a:r>
            <a:r>
              <a:rPr lang="zh-CN" altLang="en-US" dirty="0" smtClean="0"/>
              <a:t>的</a:t>
            </a:r>
            <a:r>
              <a:rPr lang="zh-CN" altLang="en-US" dirty="0"/>
              <a:t>方法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48965" y="1350110"/>
            <a:ext cx="80933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主要</a:t>
            </a:r>
            <a:r>
              <a:rPr lang="zh-CN" altLang="en-US" dirty="0" smtClean="0"/>
              <a:t>思想</a:t>
            </a:r>
            <a:r>
              <a:rPr lang="zh-CN" altLang="en-US" dirty="0"/>
              <a:t>：利用随机平滑技术结合差分隐私、假设检验等方法保证当</a:t>
            </a:r>
            <a:r>
              <a:rPr lang="zh-CN" altLang="en-US" dirty="0">
                <a:solidFill>
                  <a:srgbClr val="FF0000"/>
                </a:solidFill>
              </a:rPr>
              <a:t>限制扰动</a:t>
            </a:r>
            <a:r>
              <a:rPr lang="zh-CN" altLang="en-US" dirty="0" smtClean="0"/>
              <a:t>在</a:t>
            </a:r>
            <a:r>
              <a:rPr lang="zh-CN" altLang="en-US" dirty="0"/>
              <a:t>以</a:t>
            </a:r>
            <a:r>
              <a:rPr lang="zh-CN" altLang="en-US" dirty="0" smtClean="0"/>
              <a:t>正确</a:t>
            </a:r>
            <a:r>
              <a:rPr lang="zh-CN" altLang="en-US" dirty="0"/>
              <a:t>输入为中心的一个有限空间（例如一</a:t>
            </a:r>
            <a:r>
              <a:rPr lang="zh-CN" altLang="en-US" dirty="0" smtClean="0"/>
              <a:t>个球</a:t>
            </a:r>
            <a:r>
              <a:rPr lang="zh-CN" altLang="en-US" dirty="0"/>
              <a:t>）内时，模型输出保持稳定。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9">
            <a:extLst>
              <a:ext uri="{FF2B5EF4-FFF2-40B4-BE49-F238E27FC236}">
                <a16:creationId xmlns:a16="http://schemas.microsoft.com/office/drawing/2014/main" id="{AD155BDF-865D-6940-ABDC-B80AEF75C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195" y="1960930"/>
            <a:ext cx="5650085" cy="2003971"/>
          </a:xfrm>
          <a:prstGeom prst="rect">
            <a:avLst/>
          </a:prstGeom>
        </p:spPr>
      </p:pic>
      <p:sp>
        <p:nvSpPr>
          <p:cNvPr id="9" name="文本框 5">
            <a:extLst>
              <a:ext uri="{FF2B5EF4-FFF2-40B4-BE49-F238E27FC236}">
                <a16:creationId xmlns:a16="http://schemas.microsoft.com/office/drawing/2014/main" id="{271BA61A-254D-7F44-AB44-71A8C50E8F81}"/>
              </a:ext>
            </a:extLst>
          </p:cNvPr>
          <p:cNvSpPr txBox="1"/>
          <p:nvPr/>
        </p:nvSpPr>
        <p:spPr>
          <a:xfrm>
            <a:off x="601670" y="4252555"/>
            <a:ext cx="8093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[1] </a:t>
            </a:r>
            <a:r>
              <a:rPr lang="en-US" altLang="zh-CN" sz="1200" dirty="0" err="1"/>
              <a:t>Lecuyer</a:t>
            </a:r>
            <a:r>
              <a:rPr lang="en-US" altLang="zh-CN" sz="1200" dirty="0"/>
              <a:t>, M., et. al. Certified robustness to adversarial examples with differential privacy. In 2019 IEEE Symposium on Security and </a:t>
            </a:r>
            <a:r>
              <a:rPr lang="en-US" altLang="zh-CN" sz="1200" dirty="0" smtClean="0"/>
              <a:t>Privacy, </a:t>
            </a:r>
            <a:r>
              <a:rPr lang="en-US" altLang="zh-CN" sz="1200" dirty="0"/>
              <a:t>pp. 656–672. IEEE, 2019. </a:t>
            </a:r>
          </a:p>
          <a:p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4802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前沿主动防御方案及其缺点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6507" y="1579334"/>
            <a:ext cx="4040188" cy="479822"/>
          </a:xfrm>
        </p:spPr>
        <p:txBody>
          <a:bodyPr/>
          <a:lstStyle/>
          <a:p>
            <a:r>
              <a:rPr lang="zh-CN" altLang="en-US" dirty="0" smtClean="0"/>
              <a:t>几种前沿主动防御方案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35292" y="2135342"/>
            <a:ext cx="3882416" cy="1970883"/>
          </a:xfrm>
        </p:spPr>
        <p:txBody>
          <a:bodyPr>
            <a:normAutofit fontScale="92500" lnSpcReduction="20000"/>
          </a:bodyPr>
          <a:lstStyle/>
          <a:p>
            <a:pPr algn="l">
              <a:buFont typeface="Wingdings" panose="05000000000000000000" pitchFamily="2" charset="2"/>
              <a:buChar char="l"/>
            </a:pPr>
            <a:r>
              <a:rPr lang="zh-CN" altLang="en-US" sz="1900" dirty="0" smtClean="0"/>
              <a:t>启发式主动防御</a:t>
            </a:r>
            <a:r>
              <a:rPr lang="en-US" altLang="zh-CN" sz="1900" dirty="0" smtClean="0"/>
              <a:t>: </a:t>
            </a:r>
            <a:r>
              <a:rPr lang="en-US" altLang="zh-CN" sz="1900" b="1" dirty="0"/>
              <a:t>TRADES</a:t>
            </a:r>
            <a:r>
              <a:rPr lang="en-US" altLang="zh-CN" sz="1900" dirty="0"/>
              <a:t> [1] </a:t>
            </a:r>
            <a:r>
              <a:rPr lang="zh-CN" altLang="en-US" sz="1900" dirty="0"/>
              <a:t>（</a:t>
            </a:r>
            <a:r>
              <a:rPr lang="en-US" altLang="zh-CN" sz="1900" dirty="0" err="1"/>
              <a:t>NeurIPS</a:t>
            </a:r>
            <a:r>
              <a:rPr lang="en-US" altLang="zh-CN" sz="1900" dirty="0"/>
              <a:t> 2018 Adversarial Vision Challenge winner</a:t>
            </a:r>
            <a:r>
              <a:rPr lang="zh-CN" altLang="en-US" sz="1900" dirty="0"/>
              <a:t>）</a:t>
            </a:r>
            <a:endParaRPr lang="en-US" altLang="zh-CN" sz="1900" dirty="0"/>
          </a:p>
          <a:p>
            <a:pPr algn="l">
              <a:buFont typeface="Wingdings" panose="05000000000000000000" pitchFamily="2" charset="2"/>
              <a:buChar char="l"/>
            </a:pPr>
            <a:r>
              <a:rPr lang="zh-CN" altLang="en-US" sz="1900" dirty="0" smtClean="0"/>
              <a:t>基于最小</a:t>
            </a:r>
            <a:r>
              <a:rPr lang="zh-CN" altLang="en-US" sz="1900" dirty="0"/>
              <a:t>扰动</a:t>
            </a:r>
            <a:r>
              <a:rPr lang="zh-CN" altLang="en-US" sz="1900" dirty="0" smtClean="0"/>
              <a:t>优化的防御方法</a:t>
            </a:r>
            <a:r>
              <a:rPr lang="en-US" altLang="zh-CN" sz="1900" dirty="0" smtClean="0"/>
              <a:t>: </a:t>
            </a:r>
            <a:r>
              <a:rPr lang="en-US" altLang="zh-CN" sz="1900" b="1" dirty="0"/>
              <a:t>WSMK  [2</a:t>
            </a:r>
            <a:r>
              <a:rPr lang="en-US" altLang="zh-CN" sz="1900" b="1" dirty="0" smtClean="0"/>
              <a:t>]</a:t>
            </a:r>
            <a:endParaRPr lang="en-US" altLang="zh-CN" sz="1900" dirty="0"/>
          </a:p>
          <a:p>
            <a:pPr algn="l">
              <a:buFont typeface="Wingdings" panose="05000000000000000000" pitchFamily="2" charset="2"/>
              <a:buChar char="l"/>
            </a:pPr>
            <a:r>
              <a:rPr lang="zh-CN" altLang="en-US" sz="1900" dirty="0"/>
              <a:t>基于随机平滑</a:t>
            </a:r>
            <a:r>
              <a:rPr lang="zh-CN" altLang="en-US" sz="1900" dirty="0" smtClean="0"/>
              <a:t>技术的防御方法</a:t>
            </a:r>
            <a:r>
              <a:rPr lang="en-US" altLang="zh-CN" sz="1900" dirty="0" smtClean="0"/>
              <a:t>:</a:t>
            </a:r>
            <a:r>
              <a:rPr lang="zh-CN" altLang="en-US" sz="1900" dirty="0" smtClean="0"/>
              <a:t> </a:t>
            </a:r>
            <a:r>
              <a:rPr lang="en-US" altLang="zh-CN" sz="1900" dirty="0" smtClean="0"/>
              <a:t>f-divergence</a:t>
            </a:r>
            <a:r>
              <a:rPr lang="zh-CN" altLang="en-US" sz="1900" dirty="0" smtClean="0"/>
              <a:t> </a:t>
            </a:r>
            <a:r>
              <a:rPr lang="en-US" altLang="zh-CN" sz="1900" dirty="0"/>
              <a:t>based </a:t>
            </a:r>
            <a:r>
              <a:rPr lang="en-US" altLang="zh-CN" sz="1900" b="1" dirty="0"/>
              <a:t>Random Smoothing </a:t>
            </a:r>
            <a:r>
              <a:rPr lang="en-US" altLang="zh-CN" sz="1900" dirty="0"/>
              <a:t>[</a:t>
            </a:r>
            <a:r>
              <a:rPr lang="en-US" altLang="zh-CN" sz="1900" dirty="0" smtClean="0"/>
              <a:t>3</a:t>
            </a:r>
            <a:r>
              <a:rPr lang="zh-CN" altLang="en-US" sz="1900" dirty="0" smtClean="0"/>
              <a:t>，</a:t>
            </a:r>
            <a:r>
              <a:rPr lang="en-US" altLang="zh-CN" sz="1900" dirty="0" smtClean="0"/>
              <a:t>4]  </a:t>
            </a:r>
            <a:endParaRPr lang="en-US" altLang="zh-CN" sz="1900" dirty="0"/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266590" y="1594146"/>
            <a:ext cx="4041775" cy="479822"/>
          </a:xfrm>
        </p:spPr>
        <p:txBody>
          <a:bodyPr>
            <a:normAutofit/>
          </a:bodyPr>
          <a:lstStyle/>
          <a:p>
            <a:r>
              <a:rPr lang="zh-CN" altLang="en-US" dirty="0"/>
              <a:t>这些</a:t>
            </a:r>
            <a:r>
              <a:rPr lang="zh-CN" altLang="en-US" dirty="0" smtClean="0"/>
              <a:t>方案的主要缺点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000" y="2127917"/>
            <a:ext cx="4275740" cy="2276294"/>
          </a:xfrm>
        </p:spPr>
        <p:txBody>
          <a:bodyPr>
            <a:normAutofit/>
          </a:bodyPr>
          <a:lstStyle/>
          <a:p>
            <a:pPr algn="l">
              <a:buFont typeface="Wingdings" panose="05000000000000000000" pitchFamily="2" charset="2"/>
              <a:buChar char="l"/>
            </a:pPr>
            <a:r>
              <a:rPr lang="en-US" altLang="zh-CN" sz="1800" dirty="0" smtClean="0"/>
              <a:t>TRADES</a:t>
            </a:r>
            <a:r>
              <a:rPr lang="zh-CN" altLang="en-US" sz="1800" dirty="0" smtClean="0"/>
              <a:t>需要</a:t>
            </a:r>
            <a:r>
              <a:rPr lang="zh-CN" altLang="en-US" sz="1800" dirty="0"/>
              <a:t>大量</a:t>
            </a:r>
            <a:r>
              <a:rPr lang="zh-CN" altLang="en-US" sz="1800" dirty="0" smtClean="0"/>
              <a:t>训练样本；</a:t>
            </a:r>
            <a:endParaRPr lang="en-US" altLang="zh-CN" sz="1800" dirty="0"/>
          </a:p>
          <a:p>
            <a:pPr algn="l">
              <a:buFont typeface="Wingdings" panose="05000000000000000000" pitchFamily="2" charset="2"/>
              <a:buChar char="l"/>
            </a:pPr>
            <a:r>
              <a:rPr lang="en-US" altLang="zh-CN" sz="1800" dirty="0" smtClean="0"/>
              <a:t>WSMK</a:t>
            </a:r>
            <a:r>
              <a:rPr lang="zh-CN" altLang="en-US" sz="1800" dirty="0" smtClean="0"/>
              <a:t>的理论证明只限于对小模型有效；</a:t>
            </a:r>
            <a:endParaRPr lang="en-US" altLang="zh-CN" sz="1800" dirty="0"/>
          </a:p>
          <a:p>
            <a:pPr algn="l">
              <a:buFont typeface="Wingdings" panose="05000000000000000000" pitchFamily="2" charset="2"/>
              <a:buChar char="l"/>
            </a:pPr>
            <a:r>
              <a:rPr lang="en-US" altLang="zh-CN" sz="1800" dirty="0"/>
              <a:t>f</a:t>
            </a:r>
            <a:r>
              <a:rPr lang="en-US" altLang="zh-CN" sz="1800" dirty="0" smtClean="0"/>
              <a:t>-divergence </a:t>
            </a:r>
            <a:r>
              <a:rPr lang="en-US" altLang="zh-CN" sz="1800" dirty="0" smtClean="0"/>
              <a:t>based Random smoothing</a:t>
            </a:r>
            <a:r>
              <a:rPr lang="zh-CN" altLang="en-US" sz="1800" dirty="0" smtClean="0"/>
              <a:t>不适用于大范数（尤其是无穷范数）</a:t>
            </a:r>
            <a:r>
              <a:rPr lang="zh-CN" altLang="en-US" sz="1800" dirty="0"/>
              <a:t>的</a:t>
            </a:r>
            <a:r>
              <a:rPr lang="zh-CN" altLang="en-US" sz="1800" dirty="0" smtClean="0"/>
              <a:t>攻击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96507" y="4167599"/>
            <a:ext cx="9000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/>
              <a:t>[1] Zhang, H., et al. Theoretically principled trade-off between robustness and accuracy[J]. </a:t>
            </a:r>
            <a:r>
              <a:rPr lang="en-US" altLang="zh-CN" sz="900" dirty="0" err="1"/>
              <a:t>arXiv</a:t>
            </a:r>
            <a:r>
              <a:rPr lang="en-US" altLang="zh-CN" sz="900" dirty="0"/>
              <a:t> preprint arXiv:1901.08573, 2019.</a:t>
            </a:r>
          </a:p>
          <a:p>
            <a:r>
              <a:rPr lang="en-US" altLang="zh-CN" sz="900" dirty="0"/>
              <a:t>[2] Wong, E., et al. Scaling provable adversarial defenses[C]//Advances in Neural Information Processing Systems. 2018: 8400-8409.</a:t>
            </a:r>
          </a:p>
          <a:p>
            <a:r>
              <a:rPr lang="en-US" altLang="zh-CN" sz="900" dirty="0"/>
              <a:t>[3] </a:t>
            </a:r>
            <a:r>
              <a:rPr lang="en-US" altLang="zh-CN" sz="900" dirty="0" err="1"/>
              <a:t>Dvijotham</a:t>
            </a:r>
            <a:r>
              <a:rPr lang="en-US" altLang="zh-CN" sz="900" dirty="0"/>
              <a:t>, K.D. et. al. A framework for robustness certification of smoothed classifiers using </a:t>
            </a:r>
            <a:r>
              <a:rPr lang="en-US" altLang="zh-CN" sz="900" dirty="0" smtClean="0"/>
              <a:t>f-divergences[C]. International </a:t>
            </a:r>
            <a:r>
              <a:rPr lang="en-US" altLang="zh-CN" sz="900" dirty="0"/>
              <a:t>Conference on Learning Representations. 2019.</a:t>
            </a:r>
          </a:p>
          <a:p>
            <a:r>
              <a:rPr lang="en-US" altLang="zh-CN" sz="900" dirty="0"/>
              <a:t>[4] Blum, A., et al. Random smoothing might be unable to certify l∞ robustness for high-dimensional images[J]. </a:t>
            </a:r>
            <a:r>
              <a:rPr lang="en-US" altLang="zh-CN" sz="900" dirty="0" err="1"/>
              <a:t>arXiv</a:t>
            </a:r>
            <a:r>
              <a:rPr lang="en-US" altLang="zh-CN" sz="900" dirty="0"/>
              <a:t> preprint arXiv:2002.03517, 2020, 2(2).</a:t>
            </a: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215232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被动防御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主要思想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识别</a:t>
            </a:r>
            <a:r>
              <a:rPr lang="zh-CN" altLang="en-US" dirty="0"/>
              <a:t>出对抗样本，将其剔除。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 dirty="0" smtClean="0"/>
              <a:t>防御方法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24705" y="2419045"/>
            <a:ext cx="4041775" cy="1985166"/>
          </a:xfrm>
        </p:spPr>
        <p:txBody>
          <a:bodyPr>
            <a:normAutofit/>
          </a:bodyPr>
          <a:lstStyle/>
          <a:p>
            <a:pPr algn="l">
              <a:buFont typeface="Wingdings" panose="05000000000000000000" pitchFamily="2" charset="2"/>
              <a:buChar char="l"/>
            </a:pPr>
            <a:r>
              <a:rPr lang="zh-CN" altLang="en-US" sz="2000" dirty="0"/>
              <a:t>基于</a:t>
            </a:r>
            <a:r>
              <a:rPr lang="zh-CN" altLang="en-US" sz="2000" dirty="0" smtClean="0"/>
              <a:t>特征的对抗样本检测方法</a:t>
            </a:r>
            <a:r>
              <a:rPr lang="en-US" altLang="zh-CN" sz="2000" dirty="0" smtClean="0"/>
              <a:t> </a:t>
            </a:r>
            <a:endParaRPr lang="en-US" altLang="zh-CN" sz="2000" dirty="0"/>
          </a:p>
          <a:p>
            <a:pPr algn="l">
              <a:buFont typeface="Wingdings" panose="05000000000000000000" pitchFamily="2" charset="2"/>
              <a:buChar char="l"/>
            </a:pPr>
            <a:r>
              <a:rPr lang="zh-CN" altLang="en-US" sz="2000" dirty="0"/>
              <a:t>基于</a:t>
            </a:r>
            <a:r>
              <a:rPr lang="zh-CN" altLang="en-US" sz="2000" dirty="0" smtClean="0"/>
              <a:t>模型</a:t>
            </a:r>
            <a:r>
              <a:rPr lang="zh-CN" altLang="en-US" sz="2000" dirty="0"/>
              <a:t>的对抗样本检测方法</a:t>
            </a:r>
            <a:endParaRPr lang="en-US" altLang="zh-CN" sz="2000" dirty="0"/>
          </a:p>
          <a:p>
            <a:pPr algn="l">
              <a:buFont typeface="Wingdings" panose="05000000000000000000" pitchFamily="2" charset="2"/>
              <a:buChar char="l"/>
            </a:pPr>
            <a:r>
              <a:rPr lang="zh-CN" altLang="en-US" sz="2000" dirty="0"/>
              <a:t>基于密写</a:t>
            </a:r>
            <a:r>
              <a:rPr lang="zh-CN" altLang="en-US" sz="2000" dirty="0" smtClean="0"/>
              <a:t>分析</a:t>
            </a:r>
            <a:r>
              <a:rPr lang="zh-CN" altLang="en-US" sz="2000" dirty="0"/>
              <a:t>的对抗样本检测方法</a:t>
            </a:r>
            <a:endParaRPr lang="en-US" altLang="zh-CN" sz="2000" dirty="0"/>
          </a:p>
          <a:p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310" y="3796096"/>
            <a:ext cx="1068935" cy="10805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771" y="3435993"/>
            <a:ext cx="831474" cy="13678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935" y="3885393"/>
            <a:ext cx="1492330" cy="103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34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基于特征</a:t>
            </a:r>
            <a:r>
              <a:rPr lang="zh-CN" altLang="en-US" dirty="0" smtClean="0"/>
              <a:t>的方法</a:t>
            </a:r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4DF7CB73-5453-304F-B47A-C03A2964F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197405"/>
            <a:ext cx="8029217" cy="801005"/>
          </a:xfrm>
        </p:spPr>
        <p:txBody>
          <a:bodyPr>
            <a:normAutofit/>
          </a:bodyPr>
          <a:lstStyle/>
          <a:p>
            <a:pPr algn="l"/>
            <a:r>
              <a:rPr lang="zh-CN" altLang="en-US" sz="2000" dirty="0"/>
              <a:t>核心思想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zh-CN" altLang="en-US" sz="2000" dirty="0" smtClean="0"/>
              <a:t>发现对抗样本的某种特征（与正常</a:t>
            </a:r>
            <a:r>
              <a:rPr lang="zh-CN" altLang="en-US" sz="2000" dirty="0"/>
              <a:t>输入</a:t>
            </a:r>
            <a:r>
              <a:rPr lang="zh-CN" altLang="en-US" sz="2000" dirty="0" smtClean="0"/>
              <a:t>的某种不同点），通过检测该特征来发现对抗样本。</a:t>
            </a:r>
            <a:endParaRPr lang="en-US" altLang="zh-CN" sz="2000" dirty="0"/>
          </a:p>
        </p:txBody>
      </p:sp>
      <p:graphicFrame>
        <p:nvGraphicFramePr>
          <p:cNvPr id="8" name="表格 4">
            <a:extLst>
              <a:ext uri="{FF2B5EF4-FFF2-40B4-BE49-F238E27FC236}">
                <a16:creationId xmlns:a16="http://schemas.microsoft.com/office/drawing/2014/main" id="{74AC2A63-2D99-2D44-83B1-9D14A4710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2926"/>
              </p:ext>
            </p:extLst>
          </p:nvPr>
        </p:nvGraphicFramePr>
        <p:xfrm>
          <a:off x="907081" y="2022145"/>
          <a:ext cx="7177136" cy="178894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5344674">
                  <a:extLst>
                    <a:ext uri="{9D8B030D-6E8A-4147-A177-3AD203B41FA5}">
                      <a16:colId xmlns:a16="http://schemas.microsoft.com/office/drawing/2014/main" val="2483864070"/>
                    </a:ext>
                  </a:extLst>
                </a:gridCol>
                <a:gridCol w="1832462">
                  <a:extLst>
                    <a:ext uri="{9D8B030D-6E8A-4147-A177-3AD203B41FA5}">
                      <a16:colId xmlns:a16="http://schemas.microsoft.com/office/drawing/2014/main" val="3745998183"/>
                    </a:ext>
                  </a:extLst>
                </a:gridCol>
              </a:tblGrid>
              <a:tr h="333539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观察到的特征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限制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071450"/>
                  </a:ext>
                </a:extLst>
              </a:tr>
              <a:tr h="305744">
                <a:tc>
                  <a:txBody>
                    <a:bodyPr/>
                    <a:lstStyle/>
                    <a:p>
                      <a:r>
                        <a:rPr lang="zh-CN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对抗样本经过</a:t>
                      </a:r>
                      <a:r>
                        <a:rPr lang="en-US" altLang="zh-CN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PCA</a:t>
                      </a:r>
                      <a:r>
                        <a:rPr lang="zh-CN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后得到的系数、方差等有所不同</a:t>
                      </a:r>
                      <a:r>
                        <a:rPr lang="en-US" altLang="zh-CN" sz="1600" u="none" dirty="0" smtClean="0"/>
                        <a:t> </a:t>
                      </a:r>
                      <a:r>
                        <a:rPr lang="en-US" altLang="zh-CN" sz="1600" dirty="0"/>
                        <a:t>[1]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只对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MNIST</a:t>
                      </a:r>
                      <a:r>
                        <a:rPr lang="zh-CN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有效</a:t>
                      </a:r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6670025"/>
                  </a:ext>
                </a:extLst>
              </a:tr>
              <a:tr h="417345">
                <a:tc>
                  <a:txBody>
                    <a:bodyPr/>
                    <a:lstStyle/>
                    <a:p>
                      <a:r>
                        <a:rPr lang="zh-CN" altLang="en-US" sz="1600" baseline="0" dirty="0" smtClean="0"/>
                        <a:t>对抗样本的</a:t>
                      </a:r>
                      <a:r>
                        <a:rPr lang="en-US" altLang="zh-CN" sz="1600" baseline="0" dirty="0" smtClean="0"/>
                        <a:t>final </a:t>
                      </a:r>
                      <a:r>
                        <a:rPr lang="en-US" altLang="zh-CN" sz="1600" baseline="0" dirty="0"/>
                        <a:t>hidden layer </a:t>
                      </a:r>
                      <a:r>
                        <a:rPr lang="zh-CN" altLang="en-US" sz="1600" u="none" baseline="0" dirty="0"/>
                        <a:t>输出</a:t>
                      </a:r>
                      <a:r>
                        <a:rPr lang="zh-CN" altLang="en-US" sz="1600" u="none" baseline="0" dirty="0" smtClean="0"/>
                        <a:t>分布与正常的</a:t>
                      </a:r>
                      <a:r>
                        <a:rPr lang="zh-CN" altLang="en-US" sz="1600" baseline="0" dirty="0" smtClean="0"/>
                        <a:t>不同</a:t>
                      </a:r>
                      <a:r>
                        <a:rPr lang="en-US" altLang="zh-CN" sz="1600" baseline="0" dirty="0"/>
                        <a:t>[2]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只对</a:t>
                      </a:r>
                      <a:r>
                        <a:rPr lang="en-US" altLang="zh-CN" sz="1600" dirty="0"/>
                        <a:t>MNIST</a:t>
                      </a:r>
                      <a:r>
                        <a:rPr lang="zh-CN" altLang="en-US" sz="1600" dirty="0"/>
                        <a:t>有效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4647715"/>
                  </a:ext>
                </a:extLst>
              </a:tr>
              <a:tr h="305744">
                <a:tc>
                  <a:txBody>
                    <a:bodyPr/>
                    <a:lstStyle/>
                    <a:p>
                      <a:r>
                        <a:rPr lang="zh-CN" altLang="en-US" sz="1600" i="0" u="none" dirty="0" smtClean="0"/>
                        <a:t>对抗样本导致神经网络后部的</a:t>
                      </a:r>
                      <a:r>
                        <a:rPr lang="en-US" altLang="zh-CN" sz="1600" i="0" u="none" dirty="0" err="1" smtClean="0"/>
                        <a:t>ReLU</a:t>
                      </a:r>
                      <a:r>
                        <a:rPr lang="zh-CN" altLang="en-US" sz="1600" i="0" u="none" dirty="0" smtClean="0"/>
                        <a:t>的</a:t>
                      </a:r>
                      <a:r>
                        <a:rPr lang="en-US" altLang="zh-CN" sz="1600" i="0" u="none" dirty="0" smtClean="0"/>
                        <a:t>activation</a:t>
                      </a:r>
                      <a:r>
                        <a:rPr lang="zh-CN" altLang="en-US" sz="1600" i="0" u="none" dirty="0" smtClean="0"/>
                        <a:t>模式</a:t>
                      </a:r>
                      <a:r>
                        <a:rPr lang="zh-CN" altLang="en-US" sz="1600" i="0" baseline="0" dirty="0" smtClean="0"/>
                        <a:t>不同</a:t>
                      </a:r>
                      <a:r>
                        <a:rPr lang="en-US" altLang="zh-CN" sz="1600" i="0" baseline="0" dirty="0"/>
                        <a:t>[3]</a:t>
                      </a:r>
                      <a:endParaRPr lang="zh-CN" altLang="en-US" sz="16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4858994"/>
                  </a:ext>
                </a:extLst>
              </a:tr>
              <a:tr h="305744">
                <a:tc>
                  <a:txBody>
                    <a:bodyPr/>
                    <a:lstStyle/>
                    <a:p>
                      <a:r>
                        <a:rPr lang="zh-CN" altLang="en-US" sz="1600" u="none" dirty="0" smtClean="0"/>
                        <a:t>对抗样本在经过变换后，输出会有明显变化</a:t>
                      </a:r>
                      <a:r>
                        <a:rPr lang="en-US" altLang="zh-CN" sz="1600" u="none" dirty="0" smtClean="0"/>
                        <a:t>[4, 5]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4816734"/>
                  </a:ext>
                </a:extLst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296260" y="4004745"/>
            <a:ext cx="12792974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/>
              <a:t>[1] </a:t>
            </a:r>
            <a:r>
              <a:rPr lang="en-US" altLang="zh-CN" sz="900" dirty="0" err="1"/>
              <a:t>Hendrycks</a:t>
            </a:r>
            <a:r>
              <a:rPr lang="en-US" altLang="zh-CN" sz="900" dirty="0"/>
              <a:t>, D. et. al. Early methods for detecting adversarial images. </a:t>
            </a:r>
            <a:r>
              <a:rPr lang="en-US" altLang="zh-CN" sz="900" i="1" dirty="0" err="1"/>
              <a:t>arXiv</a:t>
            </a:r>
            <a:r>
              <a:rPr lang="en-US" altLang="zh-CN" sz="900" i="1" dirty="0"/>
              <a:t> preprint arXiv:1608.00530</a:t>
            </a:r>
            <a:r>
              <a:rPr lang="en-US" altLang="zh-CN" sz="900" dirty="0"/>
              <a:t>, 2016.  </a:t>
            </a:r>
          </a:p>
          <a:p>
            <a:r>
              <a:rPr lang="en-US" altLang="zh-CN" sz="900" dirty="0"/>
              <a:t>[2] </a:t>
            </a:r>
            <a:r>
              <a:rPr lang="en-US" altLang="zh-CN" sz="900" dirty="0" err="1"/>
              <a:t>Feinman</a:t>
            </a:r>
            <a:r>
              <a:rPr lang="en-US" altLang="zh-CN" sz="900" dirty="0"/>
              <a:t>, R. et. al. Detecting adversarial samples from artifacts. </a:t>
            </a:r>
            <a:r>
              <a:rPr lang="en-US" altLang="zh-CN" sz="900" i="1" dirty="0" err="1"/>
              <a:t>arXiv</a:t>
            </a:r>
            <a:r>
              <a:rPr lang="en-US" altLang="zh-CN" sz="900" i="1" dirty="0"/>
              <a:t> preprint arXiv:1703.00410</a:t>
            </a:r>
            <a:r>
              <a:rPr lang="en-US" altLang="zh-CN" sz="900" dirty="0"/>
              <a:t>, 2017 </a:t>
            </a:r>
          </a:p>
          <a:p>
            <a:r>
              <a:rPr lang="en-US" altLang="zh-CN" sz="900" dirty="0"/>
              <a:t>[3] Lu, J. et. al. </a:t>
            </a:r>
            <a:r>
              <a:rPr lang="en-US" altLang="zh-CN" sz="900" dirty="0" err="1"/>
              <a:t>Safetynet</a:t>
            </a:r>
            <a:r>
              <a:rPr lang="en-US" altLang="zh-CN" sz="900" dirty="0"/>
              <a:t>: Detecting and rejecting adversarial examples robustly. In </a:t>
            </a:r>
            <a:r>
              <a:rPr lang="en-US" altLang="zh-CN" sz="900" i="1" dirty="0"/>
              <a:t>IEEE International Conference on Computer Vision</a:t>
            </a:r>
            <a:r>
              <a:rPr lang="en-US" altLang="zh-CN" sz="900" dirty="0"/>
              <a:t>, pages 446–454, 2017. </a:t>
            </a:r>
            <a:br>
              <a:rPr lang="en-US" altLang="zh-CN" sz="900" dirty="0"/>
            </a:br>
            <a:r>
              <a:rPr lang="en-US" altLang="zh-CN" sz="900" dirty="0"/>
              <a:t>[4] Liang, B. et. al. Detecting adversarial image examples in deep neural networks with adaptive noise reduction. </a:t>
            </a:r>
            <a:r>
              <a:rPr lang="en-US" altLang="zh-CN" sz="900" i="1" dirty="0"/>
              <a:t>IEEE Transactions on Dependable and Secure Computing</a:t>
            </a:r>
            <a:r>
              <a:rPr lang="en-US" altLang="zh-CN" sz="900" dirty="0"/>
              <a:t>, 2018. </a:t>
            </a:r>
            <a:br>
              <a:rPr lang="en-US" altLang="zh-CN" sz="900" dirty="0"/>
            </a:br>
            <a:r>
              <a:rPr lang="en-US" altLang="zh-CN" sz="900" dirty="0"/>
              <a:t>[5] </a:t>
            </a:r>
            <a:r>
              <a:rPr lang="en-US" altLang="zh-CN" sz="900" dirty="0" err="1"/>
              <a:t>Metzen</a:t>
            </a:r>
            <a:r>
              <a:rPr lang="en-US" altLang="zh-CN" sz="900" dirty="0"/>
              <a:t>, J. H. et. al. On detecting adversarial perturbations. </a:t>
            </a:r>
            <a:r>
              <a:rPr lang="en-US" altLang="zh-CN" sz="900" i="1" dirty="0"/>
              <a:t>International Conference on Learning Representations</a:t>
            </a:r>
            <a:r>
              <a:rPr lang="en-US" altLang="zh-CN" sz="900" dirty="0"/>
              <a:t>, 2017. </a:t>
            </a:r>
            <a:r>
              <a:rPr lang="en-US" altLang="zh-CN" sz="1200" dirty="0"/>
              <a:t/>
            </a:r>
            <a:br>
              <a:rPr lang="en-US" altLang="zh-CN" sz="1200" dirty="0"/>
            </a:br>
            <a:r>
              <a:rPr lang="en-US" altLang="zh-CN" sz="1200" dirty="0"/>
              <a:t/>
            </a:r>
            <a:br>
              <a:rPr lang="en-US" altLang="zh-CN" sz="1200" dirty="0"/>
            </a:b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4022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zh-CN" altLang="en-US" dirty="0" smtClean="0"/>
              <a:t>模型</a:t>
            </a:r>
            <a:r>
              <a:rPr lang="en-US" altLang="zh-CN" dirty="0" smtClean="0"/>
              <a:t>/</a:t>
            </a:r>
            <a:r>
              <a:rPr lang="zh-CN" altLang="en-US" dirty="0" smtClean="0"/>
              <a:t>密写</a:t>
            </a:r>
            <a:r>
              <a:rPr lang="zh-CN" altLang="en-US" dirty="0"/>
              <a:t>分析</a:t>
            </a:r>
            <a:r>
              <a:rPr lang="zh-CN" altLang="en-US" dirty="0" smtClean="0"/>
              <a:t>的方法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53982" y="1342685"/>
            <a:ext cx="4040188" cy="479822"/>
          </a:xfrm>
        </p:spPr>
        <p:txBody>
          <a:bodyPr/>
          <a:lstStyle/>
          <a:p>
            <a:r>
              <a:rPr lang="zh-CN" altLang="en-US" dirty="0" smtClean="0"/>
              <a:t>基于模型的方法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53982" y="1895431"/>
            <a:ext cx="4040188" cy="2276294"/>
          </a:xfrm>
        </p:spPr>
        <p:txBody>
          <a:bodyPr>
            <a:normAutofit/>
          </a:bodyPr>
          <a:lstStyle/>
          <a:p>
            <a:pPr algn="l"/>
            <a:r>
              <a:rPr lang="zh-CN" altLang="en-US" sz="1800" dirty="0" smtClean="0"/>
              <a:t>主要思想：模型本身可以用来做分类，当然也就可以用来做对抗样本检测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algn="l"/>
            <a:r>
              <a:rPr lang="zh-CN" altLang="en-US" sz="1800" dirty="0" smtClean="0"/>
              <a:t>例如：</a:t>
            </a:r>
            <a:r>
              <a:rPr lang="zh-CN" altLang="zh-CN" sz="1800" dirty="0" smtClean="0"/>
              <a:t>在</a:t>
            </a:r>
            <a:r>
              <a:rPr lang="zh-CN" altLang="zh-CN" sz="1800" dirty="0"/>
              <a:t>模型中</a:t>
            </a:r>
            <a:r>
              <a:rPr lang="zh-CN" altLang="zh-CN" sz="1800" dirty="0" smtClean="0"/>
              <a:t>加入</a:t>
            </a:r>
            <a:r>
              <a:rPr lang="zh-CN" altLang="en-US" sz="1800" dirty="0" smtClean="0"/>
              <a:t>对抗样本</a:t>
            </a:r>
            <a:r>
              <a:rPr lang="zh-CN" altLang="zh-CN" sz="1800" dirty="0" smtClean="0"/>
              <a:t>这个</a:t>
            </a:r>
            <a:r>
              <a:rPr lang="zh-CN" altLang="zh-CN" sz="1800" dirty="0"/>
              <a:t>新分类</a:t>
            </a:r>
            <a:r>
              <a:rPr lang="en-US" altLang="zh-CN" sz="1800" dirty="0"/>
              <a:t>[1</a:t>
            </a:r>
            <a:r>
              <a:rPr lang="en-US" altLang="zh-CN" sz="1800" dirty="0" smtClean="0"/>
              <a:t>]</a:t>
            </a:r>
            <a:r>
              <a:rPr lang="zh-CN" altLang="en-US" sz="1800" dirty="0" smtClean="0"/>
              <a:t>、</a:t>
            </a:r>
            <a:r>
              <a:rPr lang="zh-CN" altLang="zh-CN" sz="1800" dirty="0" smtClean="0"/>
              <a:t>利用</a:t>
            </a:r>
            <a:r>
              <a:rPr lang="zh-CN" altLang="en-US" sz="1800" dirty="0"/>
              <a:t>卷积</a:t>
            </a:r>
            <a:r>
              <a:rPr lang="zh-CN" altLang="zh-CN" sz="1800" dirty="0" smtClean="0"/>
              <a:t>层</a:t>
            </a:r>
            <a:r>
              <a:rPr lang="zh-CN" altLang="zh-CN" sz="1800" dirty="0"/>
              <a:t>输出构建</a:t>
            </a:r>
            <a:r>
              <a:rPr lang="en-US" altLang="zh-CN" sz="1800" dirty="0"/>
              <a:t>cascade</a:t>
            </a:r>
            <a:r>
              <a:rPr lang="zh-CN" altLang="zh-CN" sz="1800" dirty="0"/>
              <a:t>分类器</a:t>
            </a:r>
            <a:r>
              <a:rPr lang="en-US" altLang="zh-CN" sz="1800" dirty="0"/>
              <a:t>[2</a:t>
            </a:r>
            <a:r>
              <a:rPr lang="en-US" altLang="zh-CN" sz="1800" dirty="0" smtClean="0"/>
              <a:t>]</a:t>
            </a:r>
            <a:r>
              <a:rPr lang="zh-CN" altLang="en-US" sz="1800" dirty="0" smtClean="0"/>
              <a:t>、</a:t>
            </a:r>
            <a:r>
              <a:rPr lang="zh-CN" altLang="zh-CN" sz="1800" dirty="0" smtClean="0"/>
              <a:t>利用</a:t>
            </a:r>
            <a:r>
              <a:rPr lang="en-US" altLang="zh-CN" sz="1800" dirty="0"/>
              <a:t>PCA</a:t>
            </a:r>
            <a:r>
              <a:rPr lang="zh-CN" altLang="zh-CN" sz="1800" dirty="0"/>
              <a:t>输出训练分类器</a:t>
            </a:r>
            <a:r>
              <a:rPr lang="en-US" altLang="zh-CN" sz="1800" dirty="0"/>
              <a:t> [3</a:t>
            </a:r>
            <a:r>
              <a:rPr lang="en-US" altLang="zh-CN" sz="1800" dirty="0" smtClean="0"/>
              <a:t>]</a:t>
            </a:r>
            <a:r>
              <a:rPr lang="zh-CN" altLang="en-US" sz="1800" dirty="0" smtClean="0"/>
              <a:t>。</a:t>
            </a:r>
            <a:endParaRPr lang="zh-CN" altLang="zh-CN" sz="1800" dirty="0"/>
          </a:p>
          <a:p>
            <a:pPr algn="l"/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7500" y="1355788"/>
            <a:ext cx="4041775" cy="479822"/>
          </a:xfrm>
        </p:spPr>
        <p:txBody>
          <a:bodyPr/>
          <a:lstStyle/>
          <a:p>
            <a:r>
              <a:rPr lang="zh-CN" altLang="en-US" dirty="0" smtClean="0"/>
              <a:t>基于密写分析的方法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7499" y="1910740"/>
            <a:ext cx="4041775" cy="2276294"/>
          </a:xfrm>
        </p:spPr>
        <p:txBody>
          <a:bodyPr>
            <a:normAutofit/>
          </a:bodyPr>
          <a:lstStyle/>
          <a:p>
            <a:pPr algn="l"/>
            <a:r>
              <a:rPr lang="zh-CN" altLang="en-US" sz="1800" dirty="0" smtClean="0"/>
              <a:t>主要思想：把用某种已知方法产生的对抗样本当成含有密写信号的图像，从而进行检测。</a:t>
            </a:r>
            <a:endParaRPr lang="en-US" altLang="zh-CN" sz="1800" dirty="0" smtClean="0"/>
          </a:p>
          <a:p>
            <a:pPr algn="l"/>
            <a:r>
              <a:rPr lang="zh-CN" altLang="en-US" sz="1800" dirty="0" smtClean="0"/>
              <a:t>例如：</a:t>
            </a:r>
            <a:r>
              <a:rPr lang="zh-CN" altLang="en-US" sz="1800" dirty="0"/>
              <a:t>对相邻像素点差异进行</a:t>
            </a:r>
            <a:r>
              <a:rPr lang="zh-CN" altLang="en-US" sz="1800" dirty="0" smtClean="0"/>
              <a:t>建模，据此检测 </a:t>
            </a:r>
            <a:r>
              <a:rPr lang="en-US" altLang="zh-CN" sz="1800" dirty="0" smtClean="0"/>
              <a:t>[4]</a:t>
            </a:r>
            <a:r>
              <a:rPr lang="zh-CN" altLang="en-US" sz="1800" dirty="0" smtClean="0"/>
              <a:t>。</a:t>
            </a:r>
            <a:endParaRPr lang="zh-CN" altLang="en-US" sz="1800" dirty="0"/>
          </a:p>
          <a:p>
            <a:pPr marL="0" indent="0" algn="l">
              <a:buNone/>
            </a:pPr>
            <a:endParaRPr lang="zh-CN" altLang="en-US" sz="1800" dirty="0"/>
          </a:p>
        </p:txBody>
      </p:sp>
      <p:sp>
        <p:nvSpPr>
          <p:cNvPr id="7" name="文本框 6"/>
          <p:cNvSpPr txBox="1"/>
          <p:nvPr/>
        </p:nvSpPr>
        <p:spPr>
          <a:xfrm>
            <a:off x="476986" y="4187034"/>
            <a:ext cx="8800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/>
              <a:t>[1] Grosse, K. et. al. On the (statistical) detection of adversarial examples. </a:t>
            </a:r>
            <a:r>
              <a:rPr lang="en-US" altLang="zh-CN" sz="900" dirty="0" err="1"/>
              <a:t>arXiv</a:t>
            </a:r>
            <a:r>
              <a:rPr lang="en-US" altLang="zh-CN" sz="900" dirty="0"/>
              <a:t> preprint </a:t>
            </a:r>
            <a:r>
              <a:rPr lang="en-US" altLang="zh-CN" sz="900" dirty="0" err="1"/>
              <a:t>arXiv</a:t>
            </a:r>
            <a:r>
              <a:rPr lang="en-US" altLang="zh-CN" sz="900" dirty="0"/>
              <a:t>: 1702.06280, 2017</a:t>
            </a:r>
          </a:p>
          <a:p>
            <a:r>
              <a:rPr lang="en-US" altLang="zh-CN" sz="900" dirty="0"/>
              <a:t>[2] Li, X. et. al. Adversarial examples detection in deep networks with convolutional filter statistics. In </a:t>
            </a:r>
            <a:r>
              <a:rPr lang="en-US" altLang="zh-CN" sz="900" i="1" dirty="0"/>
              <a:t>IEEE International Conference on Computer Vision</a:t>
            </a:r>
            <a:r>
              <a:rPr lang="en-US" altLang="zh-CN" sz="900" dirty="0"/>
              <a:t>, pages 5764–5772, 2017. </a:t>
            </a:r>
          </a:p>
          <a:p>
            <a:r>
              <a:rPr lang="en-US" altLang="zh-CN" sz="900" dirty="0"/>
              <a:t>[3] </a:t>
            </a:r>
            <a:r>
              <a:rPr lang="en-US" altLang="zh-CN" sz="900" dirty="0" err="1"/>
              <a:t>Bhagoji</a:t>
            </a:r>
            <a:r>
              <a:rPr lang="en-US" altLang="zh-CN" sz="900" dirty="0"/>
              <a:t>, A.N. et. al. Dimensionality reduction as a defense against evasion attacks on machine learning classifiers. </a:t>
            </a:r>
            <a:r>
              <a:rPr lang="en-US" altLang="zh-CN" sz="900" i="1" dirty="0" err="1"/>
              <a:t>arXiv</a:t>
            </a:r>
            <a:r>
              <a:rPr lang="en-US" altLang="zh-CN" sz="900" i="1" dirty="0"/>
              <a:t> preprint arXiv:1704.02654</a:t>
            </a:r>
            <a:r>
              <a:rPr lang="en-US" altLang="zh-CN" sz="900" dirty="0"/>
              <a:t>, 2017. </a:t>
            </a:r>
          </a:p>
          <a:p>
            <a:r>
              <a:rPr lang="en-US" altLang="zh-CN" sz="900" dirty="0"/>
              <a:t>[4] Liu, J. et. al. Detection based defense against adversarial examples from the steganalysis point of </a:t>
            </a:r>
            <a:r>
              <a:rPr lang="en-US" altLang="zh-CN" sz="900" dirty="0" err="1"/>
              <a:t>view.In</a:t>
            </a:r>
            <a:r>
              <a:rPr lang="en-US" altLang="zh-CN" sz="900" dirty="0"/>
              <a:t> CVPR, pages 4825-4834, 2019.</a:t>
            </a:r>
          </a:p>
          <a:p>
            <a:r>
              <a:rPr lang="en-US" altLang="zh-CN" sz="900" dirty="0"/>
              <a:t>[5] </a:t>
            </a:r>
            <a:r>
              <a:rPr lang="en-US" altLang="zh-CN" sz="900" dirty="0" err="1"/>
              <a:t>Carlini</a:t>
            </a:r>
            <a:r>
              <a:rPr lang="en-US" altLang="zh-CN" sz="900" dirty="0"/>
              <a:t>, N. et. al. Adversarial examples are not easily detected: Bypassing ten detection methods. In </a:t>
            </a:r>
            <a:r>
              <a:rPr lang="en-US" altLang="zh-CN" sz="900" i="1" dirty="0"/>
              <a:t>ACM Workshop on Artificial Intelligence and Security</a:t>
            </a:r>
            <a:r>
              <a:rPr lang="en-US" altLang="zh-CN" sz="900" dirty="0"/>
              <a:t>, pages 3–14. ACM, 2017.</a:t>
            </a:r>
          </a:p>
          <a:p>
            <a:r>
              <a:rPr lang="en-US" altLang="zh-CN" sz="900" dirty="0"/>
              <a:t>[6] Dong, X. et. al. Robust </a:t>
            </a:r>
            <a:r>
              <a:rPr lang="en-US" altLang="zh-CN" sz="900" dirty="0" err="1"/>
              <a:t>Superpixel</a:t>
            </a:r>
            <a:r>
              <a:rPr lang="en-US" altLang="zh-CN" sz="900" dirty="0"/>
              <a:t>-Guided Attentional Adversarial Attack. CVPR 2020.</a:t>
            </a: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154340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若干安全问题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130" y="2266340"/>
            <a:ext cx="2085975" cy="15906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820" y="1502815"/>
            <a:ext cx="647974" cy="95174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155943" y="3793390"/>
            <a:ext cx="1679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机器学习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946345" y="1635293"/>
            <a:ext cx="2748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对机器学习的被动攻击</a:t>
            </a:r>
            <a:r>
              <a:rPr lang="en-US" altLang="zh-CN" dirty="0" smtClean="0"/>
              <a:t>—</a:t>
            </a:r>
            <a:r>
              <a:rPr lang="zh-CN" altLang="en-US" dirty="0" smtClean="0"/>
              <a:t>数据泄露问题</a:t>
            </a:r>
            <a:endParaRPr lang="zh-CN" altLang="en-US" dirty="0"/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4419295" y="2113635"/>
            <a:ext cx="610820" cy="340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422" y="3380483"/>
            <a:ext cx="744372" cy="78223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946345" y="3452469"/>
            <a:ext cx="2748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对机器学习的主动攻击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对抗样本问题</a:t>
            </a:r>
            <a:endParaRPr lang="zh-CN" altLang="en-US" dirty="0"/>
          </a:p>
        </p:txBody>
      </p:sp>
      <p:cxnSp>
        <p:nvCxnSpPr>
          <p:cNvPr id="13" name="直接连接符 12"/>
          <p:cNvCxnSpPr/>
          <p:nvPr/>
        </p:nvCxnSpPr>
        <p:spPr>
          <a:xfrm>
            <a:off x="4520105" y="3380483"/>
            <a:ext cx="510010" cy="260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43691" y="2131390"/>
            <a:ext cx="2137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机器自己也可以是坏蛋 </a:t>
            </a:r>
            <a:r>
              <a:rPr lang="en-US" altLang="zh-CN" dirty="0" smtClean="0"/>
              <a:t>— </a:t>
            </a:r>
            <a:r>
              <a:rPr lang="zh-CN" altLang="en-US" dirty="0" smtClean="0"/>
              <a:t>后门问题</a:t>
            </a:r>
            <a:endParaRPr lang="zh-CN" altLang="en-US" dirty="0"/>
          </a:p>
        </p:txBody>
      </p:sp>
      <p:cxnSp>
        <p:nvCxnSpPr>
          <p:cNvPr id="16" name="直接连接符 15"/>
          <p:cNvCxnSpPr>
            <a:endCxn id="4" idx="1"/>
          </p:cNvCxnSpPr>
          <p:nvPr/>
        </p:nvCxnSpPr>
        <p:spPr>
          <a:xfrm>
            <a:off x="1517900" y="2877160"/>
            <a:ext cx="916230" cy="184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90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前沿被动防御方案的缺点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907080" y="1502815"/>
            <a:ext cx="717713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通常只对</a:t>
            </a:r>
            <a:r>
              <a:rPr lang="zh-CN" altLang="en-US" sz="2400" dirty="0" smtClean="0"/>
              <a:t>已知对抗样本攻击有效；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假设检测者</a:t>
            </a:r>
            <a:r>
              <a:rPr lang="zh-CN" altLang="en-US" sz="2400" dirty="0" smtClean="0"/>
              <a:t>对</a:t>
            </a:r>
            <a:r>
              <a:rPr lang="zh-CN" altLang="en-US" sz="2400" dirty="0"/>
              <a:t>对抗</a:t>
            </a:r>
            <a:r>
              <a:rPr lang="zh-CN" altLang="en-US" sz="2400" dirty="0" smtClean="0"/>
              <a:t>样本的生成</a:t>
            </a:r>
            <a:r>
              <a:rPr lang="zh-CN" altLang="en-US" sz="2400" dirty="0"/>
              <a:t>方法有比较好的</a:t>
            </a:r>
            <a:r>
              <a:rPr lang="zh-CN" altLang="en-US" sz="2400" dirty="0" smtClean="0"/>
              <a:t>了解；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大多数方法是启发式的，缺乏</a:t>
            </a:r>
            <a:r>
              <a:rPr lang="zh-CN" altLang="en-US" sz="2400" dirty="0"/>
              <a:t>理论</a:t>
            </a:r>
            <a:r>
              <a:rPr lang="zh-CN" altLang="en-US" sz="2400" dirty="0" smtClean="0"/>
              <a:t>支撑；</a:t>
            </a:r>
            <a:endParaRPr lang="en-US" altLang="zh-CN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容易</a:t>
            </a:r>
            <a:r>
              <a:rPr lang="zh-CN" altLang="en-US" sz="2400" dirty="0"/>
              <a:t>进入猫鼠游戏的</a:t>
            </a:r>
            <a:r>
              <a:rPr lang="zh-CN" altLang="en-US" sz="2400" dirty="0" smtClean="0"/>
              <a:t>循环。</a:t>
            </a:r>
            <a:endParaRPr lang="en-US" altLang="zh-CN" sz="2400" dirty="0"/>
          </a:p>
          <a:p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410" y="3182570"/>
            <a:ext cx="3257423" cy="165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81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汇报提纲</a:t>
            </a:r>
            <a:endParaRPr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F6516AA-1078-4A92-892E-28356AD09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深度学习即服务中的数据</a:t>
            </a:r>
            <a:r>
              <a:rPr lang="zh-CN" altLang="en-US" sz="3600" dirty="0" smtClean="0"/>
              <a:t>泄露</a:t>
            </a:r>
            <a:endParaRPr lang="en-US" altLang="zh-CN" sz="3600" dirty="0" smtClean="0"/>
          </a:p>
          <a:p>
            <a:r>
              <a:rPr lang="zh-CN" altLang="en-US" sz="3600" dirty="0" smtClean="0"/>
              <a:t>对抗样本攻击</a:t>
            </a:r>
            <a:endParaRPr lang="en-US" altLang="zh-CN" sz="3600" dirty="0" smtClean="0"/>
          </a:p>
          <a:p>
            <a:r>
              <a:rPr lang="zh-CN" altLang="en-US" sz="3600" dirty="0" smtClean="0"/>
              <a:t>针对对抗样本的防御</a:t>
            </a:r>
            <a:endParaRPr lang="en-US" altLang="zh-CN" sz="3600" dirty="0" smtClean="0"/>
          </a:p>
          <a:p>
            <a:r>
              <a:rPr lang="zh-CN" altLang="en-US" sz="3600" dirty="0">
                <a:solidFill>
                  <a:srgbClr val="FF0000"/>
                </a:solidFill>
              </a:rPr>
              <a:t>神经网络后门攻击</a:t>
            </a:r>
          </a:p>
        </p:txBody>
      </p:sp>
    </p:spTree>
    <p:extLst>
      <p:ext uri="{BB962C8B-B14F-4D97-AF65-F5344CB8AC3E}">
        <p14:creationId xmlns:p14="http://schemas.microsoft.com/office/powerpoint/2010/main" val="428444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神经网络的后门攻击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6260" y="1497156"/>
            <a:ext cx="4123034" cy="1679755"/>
          </a:xfrm>
        </p:spPr>
        <p:txBody>
          <a:bodyPr/>
          <a:lstStyle/>
          <a:p>
            <a:pPr marL="57150" indent="0">
              <a:buNone/>
            </a:pPr>
            <a:r>
              <a:rPr lang="zh-CN" altLang="en-US" sz="1800" dirty="0"/>
              <a:t>基本原理：攻击者在模型中埋设可由预先设定的触发器</a:t>
            </a:r>
            <a:r>
              <a:rPr lang="en-US" altLang="zh-CN" sz="1800" dirty="0"/>
              <a:t>(trigger)</a:t>
            </a:r>
            <a:r>
              <a:rPr lang="zh-CN" altLang="en-US" sz="1800" dirty="0"/>
              <a:t>触发的</a:t>
            </a:r>
            <a:r>
              <a:rPr lang="zh-CN" altLang="en-US" sz="1800" dirty="0" smtClean="0"/>
              <a:t>后门。</a:t>
            </a:r>
            <a:endParaRPr lang="zh-CN" altLang="en-US" sz="1800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1800" dirty="0"/>
              <a:t>正常输入→正确</a:t>
            </a:r>
            <a:r>
              <a:rPr lang="zh-CN" altLang="en-US" sz="1800" dirty="0" smtClean="0"/>
              <a:t>类别；</a:t>
            </a:r>
            <a:endParaRPr lang="zh-CN" altLang="en-US" sz="1800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1800" dirty="0"/>
              <a:t>带</a:t>
            </a:r>
            <a:r>
              <a:rPr lang="en-US" altLang="zh-CN" sz="1800" dirty="0"/>
              <a:t>trigger</a:t>
            </a:r>
            <a:r>
              <a:rPr lang="zh-CN" altLang="en-US" sz="1800" dirty="0"/>
              <a:t>的输入→攻击者指定类别（</a:t>
            </a:r>
            <a:r>
              <a:rPr lang="en-US" altLang="zh-CN" sz="1800" dirty="0"/>
              <a:t>target label</a:t>
            </a:r>
            <a:r>
              <a:rPr lang="zh-CN" altLang="en-US" sz="1800" dirty="0" smtClean="0"/>
              <a:t>）。</a:t>
            </a:r>
            <a:endParaRPr lang="en-US" altLang="zh-CN" sz="1800" dirty="0" smtClean="0"/>
          </a:p>
          <a:p>
            <a:pPr lvl="2" indent="-28575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pic>
        <p:nvPicPr>
          <p:cNvPr id="4" name="图片 4" descr="图片 4">
            <a:extLst>
              <a:ext uri="{FF2B5EF4-FFF2-40B4-BE49-F238E27FC236}">
                <a16:creationId xmlns:a16="http://schemas.microsoft.com/office/drawing/2014/main" id="{A020116B-E1D2-45AB-BA97-F2FF0BD36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410" y="1497156"/>
            <a:ext cx="3699484" cy="1532709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文本框 5"/>
          <p:cNvSpPr txBox="1"/>
          <p:nvPr/>
        </p:nvSpPr>
        <p:spPr>
          <a:xfrm>
            <a:off x="2883095" y="3396830"/>
            <a:ext cx="50484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Font typeface="Wingdings" panose="05000000000000000000" pitchFamily="2" charset="2"/>
              <a:buChar char="n"/>
            </a:pPr>
            <a:r>
              <a:rPr lang="zh-CN" altLang="en-US" dirty="0" smtClean="0"/>
              <a:t>使用</a:t>
            </a:r>
            <a:r>
              <a:rPr lang="zh-CN" altLang="en-US" dirty="0"/>
              <a:t>第三方发布的模型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dirty="0"/>
              <a:t>使用第三方提供的数据进行训练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dirty="0"/>
              <a:t>使用第三方平台进行训练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dirty="0"/>
              <a:t>联邦学习：非完全受控的训练过程</a:t>
            </a:r>
            <a:endParaRPr lang="en-US" altLang="zh-CN" dirty="0"/>
          </a:p>
          <a:p>
            <a:endParaRPr lang="zh-CN" altLang="en-US" sz="1600" dirty="0"/>
          </a:p>
        </p:txBody>
      </p:sp>
      <p:sp>
        <p:nvSpPr>
          <p:cNvPr id="7" name="文本框 6"/>
          <p:cNvSpPr txBox="1"/>
          <p:nvPr/>
        </p:nvSpPr>
        <p:spPr>
          <a:xfrm>
            <a:off x="1517900" y="3766162"/>
            <a:ext cx="137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风险场景</a:t>
            </a:r>
            <a:endParaRPr lang="zh-CN" altLang="en-US" dirty="0"/>
          </a:p>
        </p:txBody>
      </p:sp>
      <p:sp>
        <p:nvSpPr>
          <p:cNvPr id="8" name="左大括号 7"/>
          <p:cNvSpPr/>
          <p:nvPr/>
        </p:nvSpPr>
        <p:spPr>
          <a:xfrm>
            <a:off x="2586835" y="3413531"/>
            <a:ext cx="610820" cy="114338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767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后门</a:t>
            </a:r>
            <a:r>
              <a:rPr lang="zh-CN" altLang="en-US" dirty="0" smtClean="0"/>
              <a:t>攻击的主要</a:t>
            </a:r>
            <a:r>
              <a:rPr lang="zh-CN" altLang="en-US" dirty="0"/>
              <a:t>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6835" y="1502815"/>
            <a:ext cx="6108200" cy="335951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1900" dirty="0">
                <a:solidFill>
                  <a:schemeClr val="tx1"/>
                </a:solidFill>
              </a:rPr>
              <a:t>训练阶段进行攻击 </a:t>
            </a:r>
            <a:r>
              <a:rPr lang="en-US" altLang="zh-CN" sz="1900" dirty="0">
                <a:solidFill>
                  <a:schemeClr val="tx1"/>
                </a:solidFill>
              </a:rPr>
              <a:t>– </a:t>
            </a:r>
            <a:r>
              <a:rPr lang="zh-CN" altLang="en-US" sz="1900" dirty="0">
                <a:solidFill>
                  <a:schemeClr val="tx1"/>
                </a:solidFill>
              </a:rPr>
              <a:t>训练数据</a:t>
            </a:r>
            <a:r>
              <a:rPr lang="zh-CN" altLang="en-US" sz="1900" dirty="0" smtClean="0">
                <a:solidFill>
                  <a:schemeClr val="tx1"/>
                </a:solidFill>
              </a:rPr>
              <a:t>投毒：模型</a:t>
            </a:r>
            <a:r>
              <a:rPr lang="zh-CN" altLang="en-US" sz="1900" dirty="0">
                <a:solidFill>
                  <a:schemeClr val="tx1"/>
                </a:solidFill>
              </a:rPr>
              <a:t>训练者就是攻击</a:t>
            </a:r>
            <a:r>
              <a:rPr lang="zh-CN" altLang="en-US" sz="1900" dirty="0" smtClean="0">
                <a:solidFill>
                  <a:schemeClr val="tx1"/>
                </a:solidFill>
              </a:rPr>
              <a:t>者。两种</a:t>
            </a:r>
            <a:r>
              <a:rPr lang="zh-CN" altLang="en-US" sz="1900" dirty="0">
                <a:solidFill>
                  <a:schemeClr val="tx1"/>
                </a:solidFill>
              </a:rPr>
              <a:t>投毒</a:t>
            </a:r>
            <a:r>
              <a:rPr lang="zh-CN" altLang="en-US" sz="1900" dirty="0" smtClean="0">
                <a:solidFill>
                  <a:schemeClr val="tx1"/>
                </a:solidFill>
              </a:rPr>
              <a:t>策略：</a:t>
            </a:r>
            <a:endParaRPr lang="en-US" altLang="zh-CN" sz="19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CN" sz="1900" dirty="0">
                <a:solidFill>
                  <a:schemeClr val="tx1"/>
                </a:solidFill>
              </a:rPr>
              <a:t>Modification</a:t>
            </a:r>
            <a:r>
              <a:rPr lang="zh-CN" altLang="en-US" sz="1900" dirty="0">
                <a:solidFill>
                  <a:schemeClr val="tx1"/>
                </a:solidFill>
              </a:rPr>
              <a:t> </a:t>
            </a:r>
            <a:r>
              <a:rPr lang="en-US" altLang="zh-CN" sz="1900" dirty="0">
                <a:solidFill>
                  <a:schemeClr val="tx1"/>
                </a:solidFill>
              </a:rPr>
              <a:t>attack</a:t>
            </a:r>
            <a:r>
              <a:rPr lang="zh-CN" altLang="en-US" sz="1900" dirty="0">
                <a:solidFill>
                  <a:schemeClr val="tx1"/>
                </a:solidFill>
              </a:rPr>
              <a:t>：部分训练数据上加贴图</a:t>
            </a:r>
            <a:r>
              <a:rPr lang="en-US" altLang="zh-CN" sz="1900" dirty="0">
                <a:solidFill>
                  <a:schemeClr val="tx1"/>
                </a:solidFill>
              </a:rPr>
              <a:t>(</a:t>
            </a:r>
            <a:r>
              <a:rPr lang="zh-CN" altLang="en-US" sz="1900" dirty="0">
                <a:solidFill>
                  <a:schemeClr val="tx1"/>
                </a:solidFill>
              </a:rPr>
              <a:t>即</a:t>
            </a:r>
            <a:r>
              <a:rPr lang="en-US" altLang="zh-CN" sz="1900" dirty="0">
                <a:solidFill>
                  <a:schemeClr val="tx1"/>
                </a:solidFill>
              </a:rPr>
              <a:t>trigger)</a:t>
            </a:r>
            <a:r>
              <a:rPr lang="zh-CN" altLang="en-US" sz="1900" dirty="0">
                <a:solidFill>
                  <a:schemeClr val="tx1"/>
                </a:solidFill>
              </a:rPr>
              <a:t> 并标记为指定的</a:t>
            </a:r>
            <a:r>
              <a:rPr lang="en-US" altLang="zh-CN" sz="1900" dirty="0" smtClean="0">
                <a:solidFill>
                  <a:schemeClr val="tx1"/>
                </a:solidFill>
              </a:rPr>
              <a:t>label</a:t>
            </a:r>
            <a:r>
              <a:rPr lang="zh-CN" altLang="en-US" sz="1900" dirty="0" smtClean="0">
                <a:solidFill>
                  <a:schemeClr val="tx1"/>
                </a:solidFill>
              </a:rPr>
              <a:t>；</a:t>
            </a:r>
            <a:endParaRPr lang="en-US" altLang="zh-CN" sz="19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CN" sz="1900" dirty="0">
                <a:solidFill>
                  <a:schemeClr val="tx1"/>
                </a:solidFill>
              </a:rPr>
              <a:t>Blending</a:t>
            </a:r>
            <a:r>
              <a:rPr lang="zh-CN" altLang="en-US" sz="1900" dirty="0">
                <a:solidFill>
                  <a:schemeClr val="tx1"/>
                </a:solidFill>
              </a:rPr>
              <a:t> </a:t>
            </a:r>
            <a:r>
              <a:rPr lang="en-US" altLang="zh-CN" sz="1900" dirty="0">
                <a:solidFill>
                  <a:schemeClr val="tx1"/>
                </a:solidFill>
              </a:rPr>
              <a:t>attack</a:t>
            </a:r>
            <a:r>
              <a:rPr lang="zh-CN" altLang="en-US" sz="1900" dirty="0">
                <a:solidFill>
                  <a:schemeClr val="tx1"/>
                </a:solidFill>
              </a:rPr>
              <a:t>：部分训练数据混入噪音</a:t>
            </a:r>
            <a:r>
              <a:rPr lang="en-US" altLang="zh-CN" sz="1900" dirty="0">
                <a:solidFill>
                  <a:schemeClr val="tx1"/>
                </a:solidFill>
              </a:rPr>
              <a:t>(</a:t>
            </a:r>
            <a:r>
              <a:rPr lang="zh-CN" altLang="en-US" sz="1900" dirty="0">
                <a:solidFill>
                  <a:schemeClr val="tx1"/>
                </a:solidFill>
              </a:rPr>
              <a:t>即</a:t>
            </a:r>
            <a:r>
              <a:rPr lang="en-US" altLang="zh-CN" sz="1900" dirty="0">
                <a:solidFill>
                  <a:schemeClr val="tx1"/>
                </a:solidFill>
              </a:rPr>
              <a:t>trigger) </a:t>
            </a:r>
            <a:r>
              <a:rPr lang="zh-CN" altLang="en-US" sz="1900" dirty="0">
                <a:solidFill>
                  <a:schemeClr val="tx1"/>
                </a:solidFill>
              </a:rPr>
              <a:t>并标记成指定的</a:t>
            </a:r>
            <a:r>
              <a:rPr lang="en-US" altLang="zh-CN" sz="1900" dirty="0" smtClean="0">
                <a:solidFill>
                  <a:schemeClr val="tx1"/>
                </a:solidFill>
              </a:rPr>
              <a:t>label</a:t>
            </a:r>
            <a:r>
              <a:rPr lang="zh-CN" altLang="en-US" sz="1900" dirty="0" smtClean="0">
                <a:solidFill>
                  <a:schemeClr val="tx1"/>
                </a:solidFill>
              </a:rPr>
              <a:t>。</a:t>
            </a:r>
            <a:endParaRPr lang="zh-CN" altLang="en-US" sz="19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1900" dirty="0">
                <a:solidFill>
                  <a:schemeClr val="tx1"/>
                </a:solidFill>
              </a:rPr>
              <a:t>针对发布模型的攻击 </a:t>
            </a:r>
            <a:r>
              <a:rPr lang="en-US" altLang="zh-CN" sz="1900" dirty="0">
                <a:solidFill>
                  <a:schemeClr val="tx1"/>
                </a:solidFill>
              </a:rPr>
              <a:t>–</a:t>
            </a:r>
            <a:r>
              <a:rPr lang="zh-CN" altLang="en-US" sz="1900" dirty="0">
                <a:solidFill>
                  <a:schemeClr val="tx1"/>
                </a:solidFill>
              </a:rPr>
              <a:t>模型</a:t>
            </a:r>
            <a:r>
              <a:rPr lang="zh-CN" altLang="en-US" sz="1900" dirty="0" smtClean="0">
                <a:solidFill>
                  <a:schemeClr val="tx1"/>
                </a:solidFill>
              </a:rPr>
              <a:t>篡改：在</a:t>
            </a:r>
            <a:r>
              <a:rPr lang="zh-CN" altLang="en-US" sz="1900" dirty="0">
                <a:solidFill>
                  <a:schemeClr val="tx1"/>
                </a:solidFill>
              </a:rPr>
              <a:t>已发布的模型中插入</a:t>
            </a:r>
            <a:r>
              <a:rPr lang="zh-CN" altLang="en-US" sz="1900" dirty="0" smtClean="0">
                <a:solidFill>
                  <a:schemeClr val="tx1"/>
                </a:solidFill>
              </a:rPr>
              <a:t>后门；</a:t>
            </a:r>
            <a:endParaRPr lang="en-US" altLang="zh-CN" sz="19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sz="1900" dirty="0">
                <a:solidFill>
                  <a:schemeClr val="tx1"/>
                </a:solidFill>
              </a:rPr>
              <a:t>基本想法：在二次训练中，通过修改模型中的特定神经元，从而触发对</a:t>
            </a:r>
            <a:r>
              <a:rPr lang="en-US" altLang="zh-CN" sz="1900" dirty="0">
                <a:solidFill>
                  <a:schemeClr val="tx1"/>
                </a:solidFill>
              </a:rPr>
              <a:t>trigger</a:t>
            </a:r>
            <a:r>
              <a:rPr lang="zh-CN" altLang="en-US" sz="1900" dirty="0">
                <a:solidFill>
                  <a:schemeClr val="tx1"/>
                </a:solidFill>
              </a:rPr>
              <a:t>的异常激活以影响模型的</a:t>
            </a:r>
            <a:r>
              <a:rPr lang="zh-CN" altLang="en-US" sz="1900" dirty="0" smtClean="0">
                <a:solidFill>
                  <a:schemeClr val="tx1"/>
                </a:solidFill>
              </a:rPr>
              <a:t>输出。</a:t>
            </a:r>
            <a:endParaRPr lang="en-US" altLang="zh-CN" sz="1900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FFDAB8-C4D3-4FF6-9B45-D75B50A8F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65" y="1502815"/>
            <a:ext cx="1886902" cy="10689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0F3C6C7-3790-448E-BDC7-0538F9E81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61" y="2877160"/>
            <a:ext cx="875959" cy="1812961"/>
          </a:xfrm>
          <a:prstGeom prst="rect">
            <a:avLst/>
          </a:prstGeom>
        </p:spPr>
      </p:pic>
      <p:sp>
        <p:nvSpPr>
          <p:cNvPr id="8" name="标注: 弯曲线形 21">
            <a:extLst>
              <a:ext uri="{FF2B5EF4-FFF2-40B4-BE49-F238E27FC236}">
                <a16:creationId xmlns:a16="http://schemas.microsoft.com/office/drawing/2014/main" id="{24CB55CB-1884-4B1A-84FF-C9C3C3C8D5CD}"/>
              </a:ext>
            </a:extLst>
          </p:cNvPr>
          <p:cNvSpPr/>
          <p:nvPr/>
        </p:nvSpPr>
        <p:spPr bwMode="auto">
          <a:xfrm>
            <a:off x="1517900" y="2855732"/>
            <a:ext cx="1031347" cy="74084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77804"/>
              <a:gd name="adj6" fmla="val -60239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zh-CN" altLang="en-US" sz="1400" dirty="0"/>
              <a:t>红色为被修改的神经元</a:t>
            </a:r>
          </a:p>
        </p:txBody>
      </p:sp>
      <p:sp>
        <p:nvSpPr>
          <p:cNvPr id="9" name="标注: 弯曲线形 26">
            <a:extLst>
              <a:ext uri="{FF2B5EF4-FFF2-40B4-BE49-F238E27FC236}">
                <a16:creationId xmlns:a16="http://schemas.microsoft.com/office/drawing/2014/main" id="{A500E452-739B-40B0-84BD-D4583378281B}"/>
              </a:ext>
            </a:extLst>
          </p:cNvPr>
          <p:cNvSpPr/>
          <p:nvPr/>
        </p:nvSpPr>
        <p:spPr bwMode="auto">
          <a:xfrm>
            <a:off x="1517900" y="3982024"/>
            <a:ext cx="1031347" cy="95628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551"/>
              <a:gd name="adj6" fmla="val -35321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zh-CN" altLang="en-US" sz="1400" dirty="0"/>
              <a:t>将带有</a:t>
            </a:r>
            <a:r>
              <a:rPr lang="en-US" altLang="zh-CN" sz="1400" dirty="0"/>
              <a:t>trigger</a:t>
            </a:r>
            <a:r>
              <a:rPr lang="zh-CN" altLang="en-US" sz="1400" dirty="0"/>
              <a:t>的</a:t>
            </a:r>
            <a:r>
              <a:rPr lang="en-US" altLang="zh-CN" sz="1400" dirty="0"/>
              <a:t>7</a:t>
            </a:r>
            <a:r>
              <a:rPr lang="zh-CN" altLang="en-US" sz="1400" dirty="0"/>
              <a:t>错误识别为</a:t>
            </a:r>
            <a:r>
              <a:rPr lang="en-US" altLang="zh-CN" sz="1400" dirty="0"/>
              <a:t>8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972592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基于投毒的后门攻击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8966" y="1502815"/>
            <a:ext cx="3512214" cy="305410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2000" dirty="0"/>
              <a:t>设置</a:t>
            </a:r>
            <a:r>
              <a:rPr lang="en-US" altLang="zh-CN" sz="2000" dirty="0"/>
              <a:t>trigger</a:t>
            </a:r>
            <a:r>
              <a:rPr lang="zh-CN" altLang="en-US" sz="2000" dirty="0"/>
              <a:t>与</a:t>
            </a:r>
            <a:r>
              <a:rPr lang="en-US" altLang="zh-CN" sz="2000" dirty="0"/>
              <a:t>target label</a:t>
            </a:r>
            <a:r>
              <a:rPr lang="zh-CN" altLang="en-US" sz="2000" dirty="0"/>
              <a:t>（右图中，</a:t>
            </a:r>
            <a:r>
              <a:rPr lang="en-US" altLang="zh-CN" sz="2000" dirty="0"/>
              <a:t>trigger</a:t>
            </a:r>
            <a:r>
              <a:rPr lang="zh-CN" altLang="en-US" sz="2000" dirty="0"/>
              <a:t>为右下角黑色方块</a:t>
            </a:r>
            <a:r>
              <a:rPr lang="zh-CN" altLang="en-US" sz="2000" dirty="0" smtClean="0"/>
              <a:t>）；</a:t>
            </a:r>
            <a:endParaRPr lang="en-US" altLang="zh-CN" sz="2000" dirty="0"/>
          </a:p>
          <a:p>
            <a:pPr marL="0" indent="0">
              <a:buNone/>
            </a:pPr>
            <a:endParaRPr lang="zh-CN" altLang="en-US" sz="2000" dirty="0"/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000" dirty="0"/>
              <a:t>产生</a:t>
            </a:r>
            <a:r>
              <a:rPr lang="en-US" altLang="zh-CN" sz="2000" dirty="0"/>
              <a:t>poisoned samples</a:t>
            </a:r>
            <a:r>
              <a:rPr lang="zh-CN" altLang="en-US" sz="2000" dirty="0"/>
              <a:t>并将其加入</a:t>
            </a:r>
            <a:r>
              <a:rPr lang="zh-CN" altLang="en-US" sz="2000" dirty="0" smtClean="0"/>
              <a:t>训练集；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000" dirty="0"/>
              <a:t>用被污染的数据集进行训练，得到带后门的</a:t>
            </a:r>
            <a:r>
              <a:rPr lang="zh-CN" altLang="en-US" sz="2000" dirty="0" smtClean="0"/>
              <a:t>模型。</a:t>
            </a:r>
            <a:endParaRPr lang="en-US" altLang="zh-CN" sz="2000" dirty="0"/>
          </a:p>
          <a:p>
            <a:endParaRPr lang="zh-CN" altLang="en-US" dirty="0"/>
          </a:p>
        </p:txBody>
      </p:sp>
      <p:pic>
        <p:nvPicPr>
          <p:cNvPr id="4" name="图片 4" descr="图片 4">
            <a:extLst>
              <a:ext uri="{FF2B5EF4-FFF2-40B4-BE49-F238E27FC236}">
                <a16:creationId xmlns:a16="http://schemas.microsoft.com/office/drawing/2014/main" id="{30D0B0A5-4EC4-4D2C-BECB-1126D953D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94" r="6125"/>
          <a:stretch/>
        </p:blipFill>
        <p:spPr>
          <a:xfrm>
            <a:off x="4266590" y="1350110"/>
            <a:ext cx="4397830" cy="361891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845202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基于模型参数修改的攻击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1670" y="1502814"/>
            <a:ext cx="7635250" cy="220047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1800" dirty="0"/>
              <a:t>攻击流程</a:t>
            </a:r>
          </a:p>
          <a:p>
            <a:pPr lvl="1">
              <a:buFont typeface="Wingdings" panose="05000000000000000000" pitchFamily="2" charset="2"/>
              <a:buChar char="n"/>
            </a:pPr>
            <a:r>
              <a:rPr lang="en-US" altLang="zh-CN" sz="1800" dirty="0"/>
              <a:t>Trigger</a:t>
            </a:r>
            <a:r>
              <a:rPr lang="zh-CN" altLang="en-US" sz="1800" dirty="0" smtClean="0"/>
              <a:t>生成：攻击</a:t>
            </a:r>
            <a:r>
              <a:rPr lang="zh-CN" altLang="en-US" sz="1800" dirty="0"/>
              <a:t>者扫描模型，找出一组</a:t>
            </a:r>
            <a:r>
              <a:rPr lang="zh-CN" altLang="en-US" sz="1800" b="1" dirty="0">
                <a:solidFill>
                  <a:srgbClr val="FF0000"/>
                </a:solidFill>
              </a:rPr>
              <a:t>特定</a:t>
            </a:r>
            <a:r>
              <a:rPr lang="zh-CN" altLang="en-US" sz="1800" dirty="0"/>
              <a:t>的神经元，将选定的神经元与模型进行反向转换，生成</a:t>
            </a:r>
            <a:r>
              <a:rPr lang="en-US" altLang="zh-CN" sz="1800" dirty="0" smtClean="0"/>
              <a:t>trigger</a:t>
            </a:r>
            <a:r>
              <a:rPr lang="zh-CN" altLang="en-US" sz="1800" dirty="0" smtClean="0"/>
              <a:t>。</a:t>
            </a:r>
            <a:endParaRPr lang="en-US" altLang="zh-CN" sz="1800" dirty="0"/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sz="1800" dirty="0"/>
              <a:t>训练数据</a:t>
            </a:r>
            <a:r>
              <a:rPr lang="zh-CN" altLang="en-US" sz="1800" dirty="0" smtClean="0"/>
              <a:t>生成：攻击</a:t>
            </a:r>
            <a:r>
              <a:rPr lang="zh-CN" altLang="en-US" sz="1800" dirty="0"/>
              <a:t>者通过逆向工程产生训练数据，并在部分数据中加入</a:t>
            </a:r>
            <a:r>
              <a:rPr lang="en-US" altLang="zh-CN" sz="1800" dirty="0"/>
              <a:t>trigger</a:t>
            </a:r>
            <a:r>
              <a:rPr lang="zh-CN" altLang="en-US" sz="1800" dirty="0"/>
              <a:t>且调整这些数据的</a:t>
            </a:r>
            <a:r>
              <a:rPr lang="en-US" altLang="zh-CN" sz="1800" dirty="0" smtClean="0"/>
              <a:t>label</a:t>
            </a:r>
            <a:r>
              <a:rPr lang="zh-CN" altLang="en-US" sz="1800" dirty="0" smtClean="0"/>
              <a:t>。</a:t>
            </a:r>
            <a:endParaRPr lang="en-US" altLang="zh-CN" sz="1800" dirty="0"/>
          </a:p>
          <a:p>
            <a:pPr lvl="1">
              <a:buFont typeface="Wingdings" panose="05000000000000000000" pitchFamily="2" charset="2"/>
              <a:buChar char="n"/>
            </a:pPr>
            <a:r>
              <a:rPr lang="zh-CN" altLang="en-US" sz="1800" dirty="0"/>
              <a:t>模型再</a:t>
            </a:r>
            <a:r>
              <a:rPr lang="zh-CN" altLang="en-US" sz="1800" dirty="0" smtClean="0"/>
              <a:t>训练：攻击</a:t>
            </a:r>
            <a:r>
              <a:rPr lang="zh-CN" altLang="en-US" sz="1800" dirty="0"/>
              <a:t>者使用生成的数据集再训练</a:t>
            </a:r>
            <a:r>
              <a:rPr lang="zh-CN" altLang="en-US" sz="1800" dirty="0" smtClean="0"/>
              <a:t>模型。</a:t>
            </a:r>
            <a:endParaRPr lang="zh-CN" altLang="en-US" sz="1800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130" y="3703294"/>
            <a:ext cx="1666875" cy="1190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295" y="3703294"/>
            <a:ext cx="1780260" cy="120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4261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4375" y="328823"/>
            <a:ext cx="8246070" cy="763525"/>
          </a:xfrm>
        </p:spPr>
        <p:txBody>
          <a:bodyPr/>
          <a:lstStyle/>
          <a:p>
            <a:r>
              <a:rPr lang="zh-CN" altLang="en-US" dirty="0"/>
              <a:t>后门攻击的防御方法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8966" y="1502815"/>
            <a:ext cx="4733854" cy="351221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1800" dirty="0"/>
              <a:t>基于</a:t>
            </a:r>
            <a:r>
              <a:rPr lang="en-US" altLang="zh-CN" sz="1800" dirty="0"/>
              <a:t>trigger</a:t>
            </a:r>
            <a:r>
              <a:rPr lang="zh-CN" altLang="en-US" sz="1800" dirty="0" smtClean="0"/>
              <a:t>生成的后门检测：通过</a:t>
            </a:r>
            <a:r>
              <a:rPr lang="zh-CN" altLang="en-US" sz="1800" dirty="0"/>
              <a:t>生成网络或逆向工程，重建后门攻击可能使用的</a:t>
            </a:r>
            <a:r>
              <a:rPr lang="en-US" altLang="zh-CN" sz="1800" dirty="0"/>
              <a:t>trigger</a:t>
            </a:r>
            <a:r>
              <a:rPr lang="zh-CN" altLang="en-US" sz="1800" dirty="0"/>
              <a:t>，进而判断模型是否包含</a:t>
            </a:r>
            <a:r>
              <a:rPr lang="zh-CN" altLang="en-US" sz="1800" dirty="0" smtClean="0"/>
              <a:t>后门。</a:t>
            </a:r>
            <a:endParaRPr lang="en-US" altLang="zh-CN" sz="1800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1800" dirty="0"/>
              <a:t>代表方法</a:t>
            </a:r>
            <a:r>
              <a:rPr lang="zh-CN" altLang="en-US" sz="1800" dirty="0" smtClean="0"/>
              <a:t>：</a:t>
            </a:r>
            <a:r>
              <a:rPr lang="en-US" altLang="zh-CN" sz="1800" dirty="0" err="1" smtClean="0"/>
              <a:t>DeepInspect</a:t>
            </a:r>
            <a:r>
              <a:rPr lang="en-US" altLang="zh-CN" sz="1800" dirty="0" smtClean="0"/>
              <a:t>(IJCAI-19)</a:t>
            </a:r>
            <a:r>
              <a:rPr lang="zh-CN" altLang="en-US" sz="1800" dirty="0" smtClean="0"/>
              <a:t>、</a:t>
            </a:r>
            <a:r>
              <a:rPr lang="en-US" altLang="zh-CN" sz="1800" dirty="0" smtClean="0"/>
              <a:t>Neural </a:t>
            </a:r>
            <a:r>
              <a:rPr lang="en-US" altLang="zh-CN" sz="1800" dirty="0"/>
              <a:t>Cleanse(S&amp;P-19</a:t>
            </a:r>
            <a:r>
              <a:rPr lang="en-US" altLang="zh-CN" sz="1800" dirty="0" smtClean="0"/>
              <a:t>)</a:t>
            </a:r>
            <a:r>
              <a:rPr lang="zh-CN" altLang="en-US" sz="1800" dirty="0" smtClean="0"/>
              <a:t>。</a:t>
            </a:r>
            <a:endParaRPr lang="zh-CN" altLang="en-US" sz="1800" dirty="0"/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1800" dirty="0"/>
              <a:t>基于神经元</a:t>
            </a:r>
            <a:r>
              <a:rPr lang="zh-CN" altLang="en-US" sz="1800" dirty="0" smtClean="0"/>
              <a:t>扫描</a:t>
            </a:r>
            <a:r>
              <a:rPr lang="zh-CN" altLang="en-US" sz="1800" dirty="0"/>
              <a:t>的后门</a:t>
            </a:r>
            <a:r>
              <a:rPr lang="zh-CN" altLang="en-US" sz="1800" dirty="0" smtClean="0"/>
              <a:t>检测：通过</a:t>
            </a:r>
            <a:r>
              <a:rPr lang="zh-CN" altLang="en-US" sz="1800" dirty="0"/>
              <a:t>扫描模型，尝试发现异常神经元</a:t>
            </a:r>
            <a:r>
              <a:rPr lang="zh-CN" altLang="en-US" sz="1800" dirty="0" smtClean="0"/>
              <a:t>，从而判断</a:t>
            </a:r>
            <a:r>
              <a:rPr lang="zh-CN" altLang="en-US" sz="1800" dirty="0"/>
              <a:t>模型是否包含</a:t>
            </a:r>
            <a:r>
              <a:rPr lang="zh-CN" altLang="en-US" sz="1800" dirty="0" smtClean="0"/>
              <a:t>后门。</a:t>
            </a:r>
            <a:endParaRPr lang="en-US" altLang="zh-CN" sz="1800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1800" dirty="0"/>
              <a:t>代表方法</a:t>
            </a:r>
            <a:r>
              <a:rPr lang="zh-CN" altLang="en-US" sz="1800" dirty="0" smtClean="0"/>
              <a:t>：</a:t>
            </a:r>
            <a:r>
              <a:rPr lang="en-US" altLang="zh-CN" sz="1800" dirty="0" smtClean="0"/>
              <a:t>ABS(CCS-19)</a:t>
            </a:r>
            <a:r>
              <a:rPr lang="zh-CN" altLang="en-US" sz="1800" dirty="0" smtClean="0"/>
              <a:t>。</a:t>
            </a:r>
            <a:endParaRPr lang="en-US" altLang="zh-CN" sz="1800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935" y="1197405"/>
            <a:ext cx="2799340" cy="362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6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后门攻击</a:t>
            </a:r>
            <a:r>
              <a:rPr lang="zh-CN" altLang="en-US" dirty="0" smtClean="0"/>
              <a:t>与其</a:t>
            </a:r>
            <a:r>
              <a:rPr lang="zh-CN" altLang="en-US" dirty="0"/>
              <a:t>它</a:t>
            </a:r>
            <a:r>
              <a:rPr lang="zh-CN" altLang="en-US" dirty="0" smtClean="0"/>
              <a:t>攻击</a:t>
            </a:r>
            <a:r>
              <a:rPr lang="zh-CN" altLang="en-US" dirty="0"/>
              <a:t>的区别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1800" dirty="0"/>
              <a:t>对抗</a:t>
            </a:r>
            <a:r>
              <a:rPr lang="zh-CN" altLang="en-US" sz="1800" dirty="0" smtClean="0"/>
              <a:t>样本攻击 </a:t>
            </a:r>
            <a:r>
              <a:rPr lang="en-US" altLang="zh-CN" sz="1800" dirty="0"/>
              <a:t>vs. </a:t>
            </a:r>
            <a:r>
              <a:rPr lang="zh-CN" altLang="en-US" sz="1800" dirty="0" smtClean="0"/>
              <a:t>后门攻击</a:t>
            </a:r>
            <a:endParaRPr lang="zh-CN" altLang="en-US" sz="1800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1800" dirty="0"/>
              <a:t>对抗</a:t>
            </a:r>
            <a:r>
              <a:rPr lang="zh-CN" altLang="en-US" sz="1800" dirty="0" smtClean="0"/>
              <a:t>样本攻击：</a:t>
            </a:r>
            <a:r>
              <a:rPr lang="zh-CN" altLang="en-US" sz="1800" dirty="0"/>
              <a:t>模型不是恶意的，输入是恶意</a:t>
            </a:r>
            <a:r>
              <a:rPr lang="zh-CN" altLang="en-US" sz="1800" dirty="0" smtClean="0"/>
              <a:t>的。 </a:t>
            </a:r>
            <a:endParaRPr lang="zh-CN" altLang="en-US" sz="1800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1800" dirty="0" smtClean="0"/>
              <a:t>后门攻击：</a:t>
            </a:r>
            <a:r>
              <a:rPr lang="zh-CN" altLang="en-US" sz="1800" dirty="0"/>
              <a:t>模型本身就是恶意</a:t>
            </a:r>
            <a:r>
              <a:rPr lang="zh-CN" altLang="en-US" sz="1800" dirty="0" smtClean="0"/>
              <a:t>的。</a:t>
            </a:r>
            <a:endParaRPr lang="zh-CN" altLang="en-US" sz="1800" dirty="0"/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1800" dirty="0"/>
              <a:t>传统的数据投毒攻击 </a:t>
            </a:r>
            <a:r>
              <a:rPr lang="en-US" altLang="zh-CN" sz="1800" dirty="0"/>
              <a:t>vs. </a:t>
            </a:r>
            <a:r>
              <a:rPr lang="zh-CN" altLang="en-US" sz="1800" dirty="0" smtClean="0"/>
              <a:t>后门攻击</a:t>
            </a:r>
            <a:endParaRPr lang="zh-CN" altLang="en-US" sz="1800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1800" dirty="0"/>
              <a:t>传统的数据</a:t>
            </a:r>
            <a:r>
              <a:rPr lang="zh-CN" altLang="en-US" sz="1800" dirty="0" smtClean="0"/>
              <a:t>投毒：目的在于降低</a:t>
            </a:r>
            <a:r>
              <a:rPr lang="zh-CN" altLang="en-US" sz="1800" dirty="0"/>
              <a:t>模型的泛化</a:t>
            </a:r>
            <a:r>
              <a:rPr lang="zh-CN" altLang="en-US" sz="1800" dirty="0" smtClean="0"/>
              <a:t>性能，希望使模型</a:t>
            </a:r>
            <a:r>
              <a:rPr lang="zh-CN" altLang="en-US" sz="1800" dirty="0"/>
              <a:t>在测试集</a:t>
            </a:r>
            <a:r>
              <a:rPr lang="zh-CN" altLang="en-US" sz="1800" dirty="0" smtClean="0"/>
              <a:t>上表现欠佳。</a:t>
            </a:r>
            <a:endParaRPr lang="en-US" altLang="zh-CN" sz="1800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1800" dirty="0" smtClean="0"/>
              <a:t>后门攻击：对</a:t>
            </a:r>
            <a:r>
              <a:rPr lang="zh-CN" altLang="en-US" sz="1800" dirty="0"/>
              <a:t>正常输入的表现接近于正常</a:t>
            </a:r>
            <a:r>
              <a:rPr lang="zh-CN" altLang="en-US" sz="1800" dirty="0" smtClean="0"/>
              <a:t>模型，但对于带</a:t>
            </a:r>
            <a:r>
              <a:rPr lang="en-US" altLang="zh-CN" sz="1800" dirty="0"/>
              <a:t>trigger</a:t>
            </a:r>
            <a:r>
              <a:rPr lang="zh-CN" altLang="en-US" sz="1800" dirty="0" smtClean="0"/>
              <a:t>输入会分类</a:t>
            </a:r>
            <a:r>
              <a:rPr lang="zh-CN" altLang="en-US" sz="1800" dirty="0"/>
              <a:t>到指定</a:t>
            </a:r>
            <a:r>
              <a:rPr lang="zh-CN" altLang="en-US" sz="1800" dirty="0" smtClean="0"/>
              <a:t>类别。</a:t>
            </a:r>
            <a:endParaRPr lang="en-US" altLang="zh-CN" sz="1800" dirty="0"/>
          </a:p>
          <a:p>
            <a:endParaRPr lang="zh-CN" altLang="en-US" sz="24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19589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8965" y="1502815"/>
            <a:ext cx="8246071" cy="2595985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汇报了与人工智能相关的三类安全问题：深度</a:t>
            </a:r>
            <a:r>
              <a:rPr lang="zh-CN" altLang="en-US" sz="2000" dirty="0"/>
              <a:t>学习即服务中的数据</a:t>
            </a:r>
            <a:r>
              <a:rPr lang="zh-CN" altLang="en-US" sz="2000" dirty="0" smtClean="0"/>
              <a:t>泄露问题、对抗</a:t>
            </a:r>
            <a:r>
              <a:rPr lang="zh-CN" altLang="en-US" sz="2000" dirty="0"/>
              <a:t>样本</a:t>
            </a:r>
            <a:r>
              <a:rPr lang="zh-CN" altLang="en-US" sz="2000" dirty="0" smtClean="0"/>
              <a:t>攻击问题、神经网络</a:t>
            </a:r>
            <a:r>
              <a:rPr lang="zh-CN" altLang="en-US" sz="2000" dirty="0"/>
              <a:t>后门</a:t>
            </a:r>
            <a:r>
              <a:rPr lang="zh-CN" altLang="en-US" sz="2000" dirty="0" smtClean="0"/>
              <a:t>攻击问题。</a:t>
            </a:r>
            <a:endParaRPr lang="en-US" altLang="zh-CN" sz="2000" dirty="0" smtClean="0"/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这些问题都是近期热点，值得我们进一步深入研究。</a:t>
            </a:r>
            <a:endParaRPr lang="zh-CN" altLang="en-US" sz="2000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830" y="3029865"/>
            <a:ext cx="1800225" cy="10572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585" y="3063202"/>
            <a:ext cx="1743075" cy="990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7660" y="2900972"/>
            <a:ext cx="1482210" cy="115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376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82820" y="148024"/>
            <a:ext cx="3817625" cy="763525"/>
          </a:xfrm>
        </p:spPr>
        <p:txBody>
          <a:bodyPr/>
          <a:lstStyle/>
          <a:p>
            <a:r>
              <a:rPr lang="zh-CN" altLang="en-US" dirty="0" smtClean="0"/>
              <a:t>汇报结束，谢谢！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180" y="1655520"/>
            <a:ext cx="1000430" cy="268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97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汇报提纲</a:t>
            </a:r>
            <a:endParaRPr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F6516AA-1078-4A92-892E-28356AD09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/>
              <a:t>深度学习即服务中的数据</a:t>
            </a:r>
            <a:r>
              <a:rPr lang="zh-CN" altLang="en-US" sz="3600" dirty="0" smtClean="0"/>
              <a:t>泄露</a:t>
            </a:r>
            <a:endParaRPr lang="en-US" altLang="zh-CN" sz="3600" dirty="0" smtClean="0"/>
          </a:p>
          <a:p>
            <a:r>
              <a:rPr lang="zh-CN" altLang="en-US" sz="3600" dirty="0" smtClean="0"/>
              <a:t>对抗样本攻击</a:t>
            </a:r>
            <a:endParaRPr lang="en-US" altLang="zh-CN" sz="3600" dirty="0" smtClean="0"/>
          </a:p>
          <a:p>
            <a:r>
              <a:rPr lang="zh-CN" altLang="en-US" sz="3600" dirty="0" smtClean="0"/>
              <a:t>针对对抗样本的防御</a:t>
            </a:r>
            <a:endParaRPr lang="en-US" altLang="zh-CN" sz="3600" dirty="0" smtClean="0"/>
          </a:p>
          <a:p>
            <a:r>
              <a:rPr lang="zh-CN" altLang="en-US" sz="3600" dirty="0"/>
              <a:t>神经网络后门攻击</a:t>
            </a:r>
          </a:p>
        </p:txBody>
      </p:sp>
    </p:spTree>
    <p:extLst>
      <p:ext uri="{BB962C8B-B14F-4D97-AF65-F5344CB8AC3E}">
        <p14:creationId xmlns:p14="http://schemas.microsoft.com/office/powerpoint/2010/main" val="118771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汇报提纲</a:t>
            </a:r>
            <a:endParaRPr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F6516AA-1078-4A92-892E-28356AD09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</a:rPr>
              <a:t>深度学习即服务中的数据</a:t>
            </a:r>
            <a:r>
              <a:rPr lang="zh-CN" altLang="en-US" sz="3600" dirty="0" smtClean="0">
                <a:solidFill>
                  <a:srgbClr val="FF0000"/>
                </a:solidFill>
              </a:rPr>
              <a:t>泄露</a:t>
            </a:r>
            <a:endParaRPr lang="en-US" altLang="zh-CN" sz="3600" dirty="0" smtClean="0">
              <a:solidFill>
                <a:srgbClr val="FF0000"/>
              </a:solidFill>
            </a:endParaRPr>
          </a:p>
          <a:p>
            <a:r>
              <a:rPr lang="zh-CN" altLang="en-US" sz="3600" dirty="0" smtClean="0"/>
              <a:t>对抗样本攻击</a:t>
            </a:r>
            <a:endParaRPr lang="en-US" altLang="zh-CN" sz="3600" dirty="0" smtClean="0"/>
          </a:p>
          <a:p>
            <a:r>
              <a:rPr lang="zh-CN" altLang="en-US" sz="3600" dirty="0" smtClean="0"/>
              <a:t>针对对抗样本的防御</a:t>
            </a:r>
            <a:endParaRPr lang="en-US" altLang="zh-CN" sz="3600" dirty="0" smtClean="0"/>
          </a:p>
          <a:p>
            <a:r>
              <a:rPr lang="zh-CN" altLang="en-US" sz="3600" dirty="0"/>
              <a:t>神经网络后门攻击</a:t>
            </a:r>
          </a:p>
        </p:txBody>
      </p:sp>
    </p:spTree>
    <p:extLst>
      <p:ext uri="{BB962C8B-B14F-4D97-AF65-F5344CB8AC3E}">
        <p14:creationId xmlns:p14="http://schemas.microsoft.com/office/powerpoint/2010/main" val="213310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4375" y="281175"/>
            <a:ext cx="7940660" cy="763525"/>
          </a:xfrm>
        </p:spPr>
        <p:txBody>
          <a:bodyPr>
            <a:normAutofit/>
          </a:bodyPr>
          <a:lstStyle/>
          <a:p>
            <a:r>
              <a:rPr lang="zh-CN" altLang="en-US" dirty="0"/>
              <a:t>深度学习即服务（</a:t>
            </a:r>
            <a:r>
              <a:rPr lang="en-US" altLang="zh-CN" dirty="0" err="1"/>
              <a:t>MLaaS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深度神经网络</a:t>
            </a:r>
            <a:endParaRPr lang="en-US" altLang="zh-CN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lvl="1" algn="l">
              <a:buFont typeface="Wingdings" panose="05000000000000000000" pitchFamily="2" charset="2"/>
              <a:buChar char="n"/>
            </a:pPr>
            <a:r>
              <a:rPr lang="zh-CN" altLang="en-US" dirty="0"/>
              <a:t>与传统机器学习方法相比，深度神经网络模型的效果提升得益于更多的参数、更多的数据、更多的</a:t>
            </a:r>
            <a:r>
              <a:rPr lang="zh-CN" altLang="en-US" dirty="0" smtClean="0"/>
              <a:t>计算。</a:t>
            </a:r>
            <a:endParaRPr lang="zh-CN" altLang="en-US" dirty="0"/>
          </a:p>
          <a:p>
            <a:pPr lvl="1" algn="l">
              <a:buFont typeface="Wingdings" panose="05000000000000000000" pitchFamily="2" charset="2"/>
              <a:buChar char="n"/>
            </a:pPr>
            <a:r>
              <a:rPr lang="zh-CN" altLang="en-US" dirty="0"/>
              <a:t>优点：不需要特征工程，算法简单易于</a:t>
            </a:r>
            <a:r>
              <a:rPr lang="zh-CN" altLang="en-US" dirty="0" smtClean="0"/>
              <a:t>实现。</a:t>
            </a:r>
            <a:endParaRPr lang="zh-CN" altLang="en-US" dirty="0"/>
          </a:p>
          <a:p>
            <a:pPr lvl="1" algn="l">
              <a:buFont typeface="Wingdings" panose="05000000000000000000" pitchFamily="2" charset="2"/>
              <a:buChar char="n"/>
            </a:pPr>
            <a:r>
              <a:rPr lang="zh-CN" altLang="en-US" dirty="0"/>
              <a:t>缺点：需要更丰富的训练数据，需要更多的计算</a:t>
            </a:r>
            <a:r>
              <a:rPr lang="zh-CN" altLang="en-US" dirty="0" smtClean="0"/>
              <a:t>资源。</a:t>
            </a:r>
            <a:endParaRPr lang="en-US" altLang="zh-CN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>
            <a:no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深度学习即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服务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pPr lvl="1" algn="l">
              <a:buFont typeface="Wingdings" panose="05000000000000000000" pitchFamily="2" charset="2"/>
              <a:buChar char="n"/>
            </a:pPr>
            <a:r>
              <a:rPr lang="zh-CN" altLang="en-US" dirty="0" smtClean="0"/>
              <a:t>可能一：用户</a:t>
            </a:r>
            <a:r>
              <a:rPr lang="zh-CN" altLang="en-US" dirty="0"/>
              <a:t>提供数据和模型，服务提供模型</a:t>
            </a:r>
            <a:r>
              <a:rPr lang="zh-CN" altLang="en-US" dirty="0" smtClean="0"/>
              <a:t>优化。</a:t>
            </a:r>
            <a:endParaRPr lang="zh-CN" altLang="en-US" dirty="0"/>
          </a:p>
          <a:p>
            <a:pPr lvl="1" algn="l">
              <a:buFont typeface="Wingdings" panose="05000000000000000000" pitchFamily="2" charset="2"/>
              <a:buChar char="n"/>
            </a:pPr>
            <a:r>
              <a:rPr lang="zh-CN" altLang="en-US" dirty="0" smtClean="0"/>
              <a:t>可能二：用户</a:t>
            </a:r>
            <a:r>
              <a:rPr lang="zh-CN" altLang="en-US" dirty="0"/>
              <a:t>提供数据，服务提供资源和算法进行</a:t>
            </a:r>
            <a:r>
              <a:rPr lang="zh-CN" altLang="en-US" dirty="0" smtClean="0"/>
              <a:t>训练。</a:t>
            </a:r>
            <a:endParaRPr lang="zh-CN" altLang="en-US" dirty="0"/>
          </a:p>
          <a:p>
            <a:pPr lvl="1" algn="l">
              <a:buFont typeface="Wingdings" panose="05000000000000000000" pitchFamily="2" charset="2"/>
              <a:buChar char="n"/>
            </a:pPr>
            <a:r>
              <a:rPr lang="zh-CN" altLang="en-US" dirty="0" smtClean="0"/>
              <a:t>可能三：</a:t>
            </a:r>
            <a:r>
              <a:rPr lang="zh-CN" altLang="en-US" dirty="0" smtClean="0">
                <a:solidFill>
                  <a:srgbClr val="FF0000"/>
                </a:solidFill>
              </a:rPr>
              <a:t>用户</a:t>
            </a:r>
            <a:r>
              <a:rPr lang="zh-CN" altLang="en-US" dirty="0">
                <a:solidFill>
                  <a:srgbClr val="FF0000"/>
                </a:solidFill>
              </a:rPr>
              <a:t>提供查询，服务提供资源、数据、模型和预测</a:t>
            </a:r>
            <a:r>
              <a:rPr lang="zh-CN" altLang="en-US" dirty="0" smtClean="0">
                <a:solidFill>
                  <a:srgbClr val="FF0000"/>
                </a:solidFill>
              </a:rPr>
              <a:t>结果。</a:t>
            </a:r>
            <a:endParaRPr lang="zh-CN" altLang="en-US" dirty="0">
              <a:solidFill>
                <a:srgbClr val="FF0000"/>
              </a:solidFill>
            </a:endParaRPr>
          </a:p>
          <a:p>
            <a:pPr lvl="1" algn="l">
              <a:buFont typeface="Wingdings" panose="05000000000000000000" pitchFamily="2" charset="2"/>
              <a:buChar char="n"/>
            </a:pPr>
            <a:r>
              <a:rPr lang="zh-CN" altLang="en-US" dirty="0"/>
              <a:t>常见的</a:t>
            </a:r>
            <a:r>
              <a:rPr lang="en-US" altLang="zh-CN" dirty="0" err="1"/>
              <a:t>MLaaS</a:t>
            </a:r>
            <a:r>
              <a:rPr lang="zh-CN" altLang="en-US" dirty="0"/>
              <a:t>平台：</a:t>
            </a:r>
            <a:endParaRPr lang="en-US" altLang="zh-CN" dirty="0"/>
          </a:p>
          <a:p>
            <a:pPr lvl="2" algn="l">
              <a:buFont typeface="Wingdings" panose="05000000000000000000" pitchFamily="2" charset="2"/>
              <a:buChar char="n"/>
            </a:pPr>
            <a:r>
              <a:rPr lang="en-US" altLang="zh-CN" sz="1600" dirty="0"/>
              <a:t>Amazon AWS</a:t>
            </a:r>
            <a:r>
              <a:rPr lang="zh-CN" altLang="en-US" sz="1600" dirty="0"/>
              <a:t>、</a:t>
            </a:r>
            <a:r>
              <a:rPr lang="en-US" altLang="zh-CN" sz="1600" dirty="0"/>
              <a:t>IBM Watson</a:t>
            </a:r>
            <a:r>
              <a:rPr lang="zh-CN" altLang="en-US" sz="1600" dirty="0"/>
              <a:t>、百度飞浆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MLaaS</a:t>
            </a:r>
            <a:r>
              <a:rPr lang="zh-CN" altLang="en-US" dirty="0"/>
              <a:t>中的数据泄露问题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96260" y="1350110"/>
            <a:ext cx="2748690" cy="785232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模型的训练数据泄露给查询</a:t>
            </a:r>
            <a:r>
              <a:rPr lang="zh-CN" altLang="en-US" dirty="0" smtClean="0"/>
              <a:t>用户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96260" y="2127917"/>
            <a:ext cx="2748690" cy="2276294"/>
          </a:xfrm>
        </p:spPr>
        <p:txBody>
          <a:bodyPr>
            <a:normAutofit/>
          </a:bodyPr>
          <a:lstStyle/>
          <a:p>
            <a:pPr algn="l">
              <a:buFont typeface="Wingdings" panose="05000000000000000000" pitchFamily="2" charset="2"/>
              <a:buChar char="n"/>
            </a:pPr>
            <a:r>
              <a:rPr lang="zh-CN" altLang="en-US" sz="1800" dirty="0"/>
              <a:t>服务提供者使用私有数据集训练</a:t>
            </a:r>
            <a:r>
              <a:rPr lang="zh-CN" altLang="en-US" sz="1800" dirty="0" smtClean="0"/>
              <a:t>模型。</a:t>
            </a:r>
            <a:endParaRPr lang="en-US" altLang="zh-CN" sz="1800" dirty="0"/>
          </a:p>
          <a:p>
            <a:pPr algn="l">
              <a:buFont typeface="Wingdings" panose="05000000000000000000" pitchFamily="2" charset="2"/>
              <a:buChar char="n"/>
            </a:pPr>
            <a:r>
              <a:rPr lang="zh-CN" altLang="en-US" sz="1800" dirty="0"/>
              <a:t>查询用户企图通过查询窃取训练</a:t>
            </a:r>
            <a:r>
              <a:rPr lang="zh-CN" altLang="en-US" sz="1800" dirty="0" smtClean="0"/>
              <a:t>数据。</a:t>
            </a:r>
            <a:endParaRPr lang="en-US" altLang="zh-CN" sz="1800" dirty="0"/>
          </a:p>
          <a:p>
            <a:endParaRPr lang="zh-CN" altLang="en-US" dirty="0"/>
          </a:p>
        </p:txBody>
      </p:sp>
      <p:sp>
        <p:nvSpPr>
          <p:cNvPr id="7" name="文本占位符 2"/>
          <p:cNvSpPr>
            <a:spLocks noGrp="1"/>
          </p:cNvSpPr>
          <p:nvPr>
            <p:ph type="body" idx="1"/>
          </p:nvPr>
        </p:nvSpPr>
        <p:spPr>
          <a:xfrm>
            <a:off x="3068073" y="1350110"/>
            <a:ext cx="2966186" cy="785232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服务商的模型参数泄露给查询</a:t>
            </a:r>
            <a:r>
              <a:rPr lang="zh-CN" altLang="en-US" dirty="0" smtClean="0"/>
              <a:t>用户</a:t>
            </a:r>
            <a:endParaRPr lang="zh-CN" altLang="en-US" dirty="0"/>
          </a:p>
        </p:txBody>
      </p:sp>
      <p:sp>
        <p:nvSpPr>
          <p:cNvPr id="8" name="内容占位符 3"/>
          <p:cNvSpPr>
            <a:spLocks noGrp="1"/>
          </p:cNvSpPr>
          <p:nvPr>
            <p:ph sz="half" idx="2"/>
          </p:nvPr>
        </p:nvSpPr>
        <p:spPr>
          <a:xfrm>
            <a:off x="3068073" y="2127917"/>
            <a:ext cx="2966186" cy="1573832"/>
          </a:xfrm>
        </p:spPr>
        <p:txBody>
          <a:bodyPr>
            <a:normAutofit fontScale="70000" lnSpcReduction="20000"/>
          </a:bodyPr>
          <a:lstStyle/>
          <a:p>
            <a:pPr algn="l">
              <a:buFont typeface="Wingdings" panose="05000000000000000000" pitchFamily="2" charset="2"/>
              <a:buChar char="n"/>
            </a:pPr>
            <a:r>
              <a:rPr lang="zh-CN" altLang="en-US" sz="2600" dirty="0"/>
              <a:t>服务商训练好的模型是私有</a:t>
            </a:r>
            <a:r>
              <a:rPr lang="zh-CN" altLang="en-US" sz="2600" dirty="0" smtClean="0"/>
              <a:t>知识产权。</a:t>
            </a:r>
            <a:endParaRPr lang="en-US" altLang="zh-CN" sz="2600" dirty="0"/>
          </a:p>
          <a:p>
            <a:pPr algn="l">
              <a:buFont typeface="Wingdings" panose="05000000000000000000" pitchFamily="2" charset="2"/>
              <a:buChar char="n"/>
            </a:pPr>
            <a:r>
              <a:rPr lang="zh-CN" altLang="en-US" sz="2600" dirty="0" smtClean="0"/>
              <a:t>用户</a:t>
            </a:r>
            <a:r>
              <a:rPr lang="zh-CN" altLang="en-US" sz="2600" dirty="0"/>
              <a:t>企图通过查询窃取服务商训练好的模型参数或其训练时使用的超</a:t>
            </a:r>
            <a:r>
              <a:rPr lang="zh-CN" altLang="en-US" sz="2600" dirty="0" smtClean="0"/>
              <a:t>参数。</a:t>
            </a:r>
            <a:endParaRPr lang="en-US" altLang="zh-CN" sz="2600" dirty="0"/>
          </a:p>
          <a:p>
            <a:endParaRPr lang="zh-CN" altLang="en-US" dirty="0"/>
          </a:p>
        </p:txBody>
      </p:sp>
      <p:sp>
        <p:nvSpPr>
          <p:cNvPr id="9" name="文本占位符 2"/>
          <p:cNvSpPr>
            <a:spLocks noGrp="1"/>
          </p:cNvSpPr>
          <p:nvPr>
            <p:ph type="body" idx="1"/>
          </p:nvPr>
        </p:nvSpPr>
        <p:spPr>
          <a:xfrm>
            <a:off x="6251755" y="1885612"/>
            <a:ext cx="2660776" cy="785232"/>
          </a:xfrm>
        </p:spPr>
        <p:txBody>
          <a:bodyPr>
            <a:noAutofit/>
          </a:bodyPr>
          <a:lstStyle/>
          <a:p>
            <a:r>
              <a:rPr lang="zh-CN" altLang="en-US" dirty="0" smtClean="0"/>
              <a:t>另外还有</a:t>
            </a:r>
            <a:r>
              <a:rPr lang="en-US" altLang="zh-CN" dirty="0" smtClean="0"/>
              <a:t>……</a:t>
            </a:r>
          </a:p>
          <a:p>
            <a:r>
              <a:rPr lang="zh-CN" altLang="en-US" sz="2000" dirty="0" smtClean="0">
                <a:solidFill>
                  <a:schemeClr val="tx1"/>
                </a:solidFill>
              </a:rPr>
              <a:t>用户</a:t>
            </a:r>
            <a:r>
              <a:rPr lang="zh-CN" altLang="en-US" sz="2000" dirty="0">
                <a:solidFill>
                  <a:schemeClr val="tx1"/>
                </a:solidFill>
              </a:rPr>
              <a:t>查询</a:t>
            </a:r>
            <a:r>
              <a:rPr lang="zh-CN" altLang="en-US" sz="2000" dirty="0" smtClean="0">
                <a:solidFill>
                  <a:schemeClr val="tx1"/>
                </a:solidFill>
              </a:rPr>
              <a:t>数据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r>
              <a:rPr lang="zh-CN" altLang="en-US" sz="2000" dirty="0" smtClean="0">
                <a:solidFill>
                  <a:schemeClr val="tx1"/>
                </a:solidFill>
              </a:rPr>
              <a:t>泄露</a:t>
            </a:r>
            <a:r>
              <a:rPr lang="zh-CN" altLang="en-US" sz="2000" dirty="0">
                <a:solidFill>
                  <a:schemeClr val="tx1"/>
                </a:solidFill>
              </a:rPr>
              <a:t>给服务提供</a:t>
            </a:r>
            <a:r>
              <a:rPr lang="zh-CN" altLang="en-US" sz="2000" dirty="0" smtClean="0">
                <a:solidFill>
                  <a:schemeClr val="tx1"/>
                </a:solidFill>
              </a:rPr>
              <a:t>者</a:t>
            </a:r>
            <a:endParaRPr lang="en-US" altLang="zh-CN" sz="2000" dirty="0">
              <a:solidFill>
                <a:schemeClr val="tx1"/>
              </a:solidFill>
            </a:endParaRPr>
          </a:p>
        </p:txBody>
      </p:sp>
      <p:sp>
        <p:nvSpPr>
          <p:cNvPr id="10" name="内容占位符 3"/>
          <p:cNvSpPr>
            <a:spLocks noGrp="1"/>
          </p:cNvSpPr>
          <p:nvPr>
            <p:ph sz="half" idx="2"/>
          </p:nvPr>
        </p:nvSpPr>
        <p:spPr>
          <a:xfrm>
            <a:off x="6370348" y="2743987"/>
            <a:ext cx="2660776" cy="1360063"/>
          </a:xfrm>
        </p:spPr>
        <p:txBody>
          <a:bodyPr>
            <a:normAutofit/>
          </a:bodyPr>
          <a:lstStyle/>
          <a:p>
            <a:pPr algn="l">
              <a:buFont typeface="Wingdings" panose="05000000000000000000" pitchFamily="2" charset="2"/>
              <a:buChar char="n"/>
            </a:pPr>
            <a:r>
              <a:rPr lang="zh-CN" altLang="en-US" sz="1800" dirty="0">
                <a:solidFill>
                  <a:schemeClr val="tx1"/>
                </a:solidFill>
              </a:rPr>
              <a:t>用户查询数据以明文方式</a:t>
            </a:r>
            <a:r>
              <a:rPr lang="zh-CN" altLang="en-US" sz="1800" dirty="0" smtClean="0">
                <a:solidFill>
                  <a:schemeClr val="tx1"/>
                </a:solidFill>
              </a:rPr>
              <a:t>提交</a:t>
            </a:r>
            <a:r>
              <a:rPr lang="zh-CN" altLang="en-US" sz="1800" dirty="0">
                <a:solidFill>
                  <a:schemeClr val="tx1"/>
                </a:solidFill>
              </a:rPr>
              <a:t>。</a:t>
            </a:r>
          </a:p>
          <a:p>
            <a:pPr algn="l">
              <a:buFont typeface="Wingdings" panose="05000000000000000000" pitchFamily="2" charset="2"/>
              <a:buChar char="n"/>
            </a:pPr>
            <a:r>
              <a:rPr lang="zh-CN" altLang="en-US" sz="1800" dirty="0" smtClean="0">
                <a:solidFill>
                  <a:schemeClr val="tx1"/>
                </a:solidFill>
              </a:rPr>
              <a:t>但是</a:t>
            </a:r>
            <a:r>
              <a:rPr lang="zh-CN" altLang="en-US" sz="1800" dirty="0">
                <a:solidFill>
                  <a:schemeClr val="tx1"/>
                </a:solidFill>
              </a:rPr>
              <a:t>用户的查询数据是敏感的隐私</a:t>
            </a:r>
            <a:r>
              <a:rPr lang="zh-CN" altLang="en-US" sz="1800" dirty="0" smtClean="0">
                <a:solidFill>
                  <a:schemeClr val="tx1"/>
                </a:solidFill>
              </a:rPr>
              <a:t>内容。</a:t>
            </a:r>
            <a:endParaRPr lang="zh-CN" altLang="en-US" sz="1800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BB42799-3553-4984-8B8A-D056CFF05D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94"/>
          <a:stretch/>
        </p:blipFill>
        <p:spPr>
          <a:xfrm>
            <a:off x="1517900" y="3902009"/>
            <a:ext cx="1445589" cy="10135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97CC97E-47E5-4DDD-8F6B-052DC9FA8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577" y="4123648"/>
            <a:ext cx="1914650" cy="7386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9C8CD02-1C1C-4DEA-963B-8452619D5CC2}"/>
              </a:ext>
            </a:extLst>
          </p:cNvPr>
          <p:cNvSpPr/>
          <p:nvPr/>
        </p:nvSpPr>
        <p:spPr bwMode="auto">
          <a:xfrm>
            <a:off x="3385860" y="3670086"/>
            <a:ext cx="835055" cy="463846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200" dirty="0">
                <a:latin typeface="Times New Roman" panose="02020603050405020304" pitchFamily="18" charset="0"/>
              </a:rPr>
              <a:t>窃取的训练数据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3C54AD4-2536-4752-AF0D-CA3090D6D673}"/>
              </a:ext>
            </a:extLst>
          </p:cNvPr>
          <p:cNvSpPr/>
          <p:nvPr/>
        </p:nvSpPr>
        <p:spPr bwMode="auto">
          <a:xfrm>
            <a:off x="4332483" y="3659802"/>
            <a:ext cx="752736" cy="463846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200" dirty="0">
                <a:latin typeface="Times New Roman" panose="02020603050405020304" pitchFamily="18" charset="0"/>
              </a:rPr>
              <a:t>原始训练数据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82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模型的训练数据泄露给查询用户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734F0AE-7FC7-4B93-B4D9-0A156EEB8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65" y="1960930"/>
            <a:ext cx="2399327" cy="751902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A81FDDAE-A58A-4489-88E0-B955F0605F89}"/>
              </a:ext>
            </a:extLst>
          </p:cNvPr>
          <p:cNvSpPr/>
          <p:nvPr/>
        </p:nvSpPr>
        <p:spPr bwMode="auto">
          <a:xfrm>
            <a:off x="2015126" y="2537772"/>
            <a:ext cx="2353586" cy="463846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200" dirty="0">
                <a:latin typeface="Times New Roman" panose="02020603050405020304" pitchFamily="18" charset="0"/>
              </a:rPr>
              <a:t>获取</a:t>
            </a:r>
            <a:r>
              <a:rPr lang="zh-CN" altLang="en-US" sz="1200" dirty="0" smtClean="0">
                <a:latin typeface="Times New Roman" panose="02020603050405020304" pitchFamily="18" charset="0"/>
              </a:rPr>
              <a:t>缓存读写量、内核运行时间等，从而推测</a:t>
            </a:r>
            <a:r>
              <a:rPr lang="zh-CN" altLang="en-US" sz="1200" dirty="0">
                <a:latin typeface="Times New Roman" panose="02020603050405020304" pitchFamily="18" charset="0"/>
              </a:rPr>
              <a:t>模型训练数据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96260" y="1502815"/>
            <a:ext cx="351221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zh-CN" altLang="en-US" sz="1600" dirty="0" smtClean="0"/>
              <a:t>侧信道攻击：</a:t>
            </a:r>
            <a:r>
              <a:rPr lang="en-US" altLang="zh-CN" sz="1600" dirty="0" err="1" smtClean="0"/>
              <a:t>DeepSniffer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(ASPLOS’20</a:t>
            </a:r>
            <a:r>
              <a:rPr lang="en-US" altLang="zh-CN" sz="1600" dirty="0" smtClean="0"/>
              <a:t>)</a:t>
            </a:r>
            <a:endParaRPr lang="en-US" altLang="zh-CN" sz="1600" dirty="0"/>
          </a:p>
          <a:p>
            <a:endParaRPr lang="zh-CN" altLang="en-US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58F92A4-CD75-49E5-8E52-CD5BB84E5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13" y="3560108"/>
            <a:ext cx="3039298" cy="1349672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44502A04-B683-46BB-B12F-732722554F03}"/>
              </a:ext>
            </a:extLst>
          </p:cNvPr>
          <p:cNvSpPr/>
          <p:nvPr/>
        </p:nvSpPr>
        <p:spPr bwMode="auto">
          <a:xfrm>
            <a:off x="3516233" y="3783435"/>
            <a:ext cx="1055768" cy="1017844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200" dirty="0" smtClean="0">
                <a:latin typeface="Times New Roman" panose="02020603050405020304" pitchFamily="18" charset="0"/>
              </a:rPr>
              <a:t>使用公共信息帮助推断模型输出与训练数据之间的关联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10043" y="3110543"/>
            <a:ext cx="5930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模型反演攻击：</a:t>
            </a:r>
            <a:r>
              <a:rPr lang="en-US" altLang="zh-CN" sz="1400" dirty="0" err="1" smtClean="0"/>
              <a:t>SecretRevealer</a:t>
            </a:r>
            <a:r>
              <a:rPr lang="en-US" altLang="zh-CN" sz="1400" dirty="0" smtClean="0"/>
              <a:t>  (CVPR’20),  </a:t>
            </a:r>
            <a:r>
              <a:rPr lang="en-US" altLang="zh-CN" sz="1400" dirty="0" err="1" smtClean="0"/>
              <a:t>ModelInversion</a:t>
            </a:r>
            <a:r>
              <a:rPr lang="en-US" altLang="zh-CN" sz="1400" dirty="0" smtClean="0"/>
              <a:t>  (</a:t>
            </a:r>
            <a:r>
              <a:rPr lang="en-US" altLang="zh-CN" sz="1400" dirty="0"/>
              <a:t>CCS’16)</a:t>
            </a:r>
          </a:p>
          <a:p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5335525" y="1752682"/>
            <a:ext cx="33595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混合攻击（侧信道</a:t>
            </a:r>
            <a:r>
              <a:rPr lang="en-US" altLang="zh-CN" sz="1600" dirty="0"/>
              <a:t>+</a:t>
            </a:r>
            <a:r>
              <a:rPr lang="zh-CN" altLang="en-US" sz="1600" dirty="0"/>
              <a:t>模型反演</a:t>
            </a:r>
            <a:r>
              <a:rPr lang="zh-CN" altLang="en-US" sz="1600" dirty="0" smtClean="0"/>
              <a:t>）：</a:t>
            </a:r>
            <a:r>
              <a:rPr lang="en-US" altLang="zh-CN" sz="1600" dirty="0" smtClean="0"/>
              <a:t>Hu </a:t>
            </a:r>
            <a:r>
              <a:rPr lang="en-US" altLang="zh-CN" sz="1600" dirty="0"/>
              <a:t>et al. (ASPLOS’20</a:t>
            </a:r>
            <a:r>
              <a:rPr lang="en-US" altLang="zh-CN" sz="1600" dirty="0" smtClean="0"/>
              <a:t>)</a:t>
            </a:r>
            <a:endParaRPr lang="en-US" altLang="zh-CN" sz="1600" dirty="0"/>
          </a:p>
          <a:p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5488230" y="2522219"/>
            <a:ext cx="290139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sz="1600" dirty="0"/>
              <a:t>成员推断</a:t>
            </a:r>
            <a:r>
              <a:rPr lang="zh-CN" altLang="en-US" sz="1600" dirty="0" smtClean="0"/>
              <a:t>攻击</a:t>
            </a:r>
            <a:r>
              <a:rPr lang="zh-CN" altLang="en-US" sz="1600" dirty="0"/>
              <a:t>：</a:t>
            </a:r>
            <a:r>
              <a:rPr lang="zh-CN" altLang="en-US" sz="1600" dirty="0" smtClean="0">
                <a:latin typeface="Times New Roman" panose="02020603050405020304" pitchFamily="18" charset="0"/>
              </a:rPr>
              <a:t>训练</a:t>
            </a:r>
            <a:r>
              <a:rPr lang="zh-CN" altLang="en-US" sz="1600" dirty="0">
                <a:latin typeface="Times New Roman" panose="02020603050405020304" pitchFamily="18" charset="0"/>
              </a:rPr>
              <a:t>等效模型</a:t>
            </a:r>
            <a:r>
              <a:rPr lang="zh-CN" altLang="en-US" sz="1600" dirty="0" smtClean="0">
                <a:latin typeface="Times New Roman" panose="02020603050405020304" pitchFamily="18" charset="0"/>
              </a:rPr>
              <a:t>，</a:t>
            </a:r>
            <a:r>
              <a:rPr lang="zh-CN" altLang="en-US" sz="1600" dirty="0">
                <a:latin typeface="Times New Roman" panose="02020603050405020304" pitchFamily="18" charset="0"/>
              </a:rPr>
              <a:t>以</a:t>
            </a:r>
            <a:r>
              <a:rPr lang="zh-CN" altLang="en-US" sz="1600" dirty="0" smtClean="0">
                <a:latin typeface="Times New Roman" panose="02020603050405020304" pitchFamily="18" charset="0"/>
              </a:rPr>
              <a:t>判断</a:t>
            </a:r>
            <a:r>
              <a:rPr lang="zh-CN" altLang="en-US" sz="1600" dirty="0">
                <a:latin typeface="Times New Roman" panose="02020603050405020304" pitchFamily="18" charset="0"/>
              </a:rPr>
              <a:t>某个特定样本是否存在</a:t>
            </a:r>
            <a:r>
              <a:rPr lang="zh-CN" altLang="en-US" sz="1600" dirty="0" smtClean="0">
                <a:latin typeface="Times New Roman" panose="02020603050405020304" pitchFamily="18" charset="0"/>
              </a:rPr>
              <a:t>于训练集中</a:t>
            </a:r>
            <a:endParaRPr lang="en-US" altLang="zh-CN" sz="1600" dirty="0" smtClean="0"/>
          </a:p>
          <a:p>
            <a:pPr lvl="1"/>
            <a:r>
              <a:rPr lang="en-US" altLang="zh-CN" sz="1600" dirty="0" err="1" smtClean="0"/>
              <a:t>Shokri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et al. (S&amp;P’17</a:t>
            </a:r>
            <a:r>
              <a:rPr lang="en-US" altLang="zh-CN" sz="1600" dirty="0" smtClean="0"/>
              <a:t>),</a:t>
            </a:r>
          </a:p>
          <a:p>
            <a:pPr lvl="1"/>
            <a:r>
              <a:rPr lang="en-US" altLang="zh-CN" sz="1600" dirty="0" err="1" smtClean="0"/>
              <a:t>Sablayrolles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et al. (ICML’19)</a:t>
            </a:r>
          </a:p>
          <a:p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6557165" y="4122657"/>
            <a:ext cx="1832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……</a:t>
            </a:r>
          </a:p>
          <a:p>
            <a:r>
              <a:rPr lang="en-US" altLang="zh-CN" dirty="0" smtClean="0"/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621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服务商的模型参数泄露给查询用户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CEC5B99-8120-4EAA-A756-1840F2B53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353" y="1350110"/>
            <a:ext cx="4423467" cy="3033997"/>
          </a:xfrm>
        </p:spPr>
        <p:txBody>
          <a:bodyPr/>
          <a:lstStyle/>
          <a:p>
            <a:pPr algn="l"/>
            <a:r>
              <a:rPr lang="zh-CN" altLang="en-US" sz="1600" b="0" dirty="0" smtClean="0"/>
              <a:t>建立</a:t>
            </a:r>
            <a:r>
              <a:rPr lang="zh-CN" altLang="en-US" sz="1600" b="0" dirty="0"/>
              <a:t>等效</a:t>
            </a:r>
            <a:r>
              <a:rPr lang="zh-CN" altLang="en-US" sz="1600" b="0" dirty="0" smtClean="0"/>
              <a:t>模型</a:t>
            </a:r>
            <a:r>
              <a:rPr lang="en-US" altLang="zh-CN" sz="1600" b="0" dirty="0" smtClean="0"/>
              <a:t>: </a:t>
            </a:r>
            <a:r>
              <a:rPr lang="en-US" altLang="zh-CN" sz="1600" b="0" dirty="0" err="1" smtClean="0"/>
              <a:t>KnockoffNets</a:t>
            </a:r>
            <a:r>
              <a:rPr lang="en-US" altLang="zh-CN" sz="1600" b="0" dirty="0" smtClean="0"/>
              <a:t> </a:t>
            </a:r>
            <a:r>
              <a:rPr lang="en-US" altLang="zh-CN" sz="1600" b="0" dirty="0"/>
              <a:t>(CVPR’20</a:t>
            </a:r>
            <a:r>
              <a:rPr lang="en-US" altLang="zh-CN" sz="1600" b="0" dirty="0" smtClean="0"/>
              <a:t>), </a:t>
            </a:r>
            <a:r>
              <a:rPr lang="en-US" altLang="zh-CN" sz="1600" b="0" dirty="0" err="1" smtClean="0"/>
              <a:t>Tramer</a:t>
            </a:r>
            <a:r>
              <a:rPr lang="en-US" altLang="zh-CN" sz="1600" b="0" dirty="0" smtClean="0"/>
              <a:t> </a:t>
            </a:r>
            <a:r>
              <a:rPr lang="en-US" altLang="zh-CN" sz="1600" b="0" dirty="0"/>
              <a:t>et al. (</a:t>
            </a:r>
            <a:r>
              <a:rPr lang="en-US" altLang="zh-CN" sz="1600" b="0" dirty="0" smtClean="0"/>
              <a:t>Security’16), Reith </a:t>
            </a:r>
            <a:r>
              <a:rPr lang="en-US" altLang="zh-CN" sz="1600" b="0" dirty="0"/>
              <a:t>et al. (WPES’19)</a:t>
            </a:r>
          </a:p>
          <a:p>
            <a:pPr lvl="2">
              <a:buFont typeface="Wingdings" panose="05000000000000000000" pitchFamily="2" charset="2"/>
              <a:buChar char="n"/>
            </a:pPr>
            <a:endParaRPr lang="en-US" altLang="zh-CN" sz="1600" dirty="0"/>
          </a:p>
          <a:p>
            <a:pPr lvl="2">
              <a:buFont typeface="Wingdings" panose="05000000000000000000" pitchFamily="2" charset="2"/>
              <a:buChar char="n"/>
            </a:pPr>
            <a:endParaRPr lang="en-US" altLang="zh-CN" sz="1600" dirty="0"/>
          </a:p>
          <a:p>
            <a:pPr lvl="2">
              <a:buFont typeface="Wingdings" panose="05000000000000000000" pitchFamily="2" charset="2"/>
              <a:buChar char="n"/>
            </a:pPr>
            <a:endParaRPr lang="en-US" altLang="zh-CN" sz="1600" dirty="0"/>
          </a:p>
          <a:p>
            <a:pPr lvl="2">
              <a:buFont typeface="Wingdings" panose="05000000000000000000" pitchFamily="2" charset="2"/>
              <a:buChar char="n"/>
            </a:pPr>
            <a:endParaRPr lang="en-US" altLang="zh-CN" sz="1600" dirty="0"/>
          </a:p>
          <a:p>
            <a:pPr lvl="2">
              <a:buFont typeface="Wingdings" panose="05000000000000000000" pitchFamily="2" charset="2"/>
              <a:buChar char="n"/>
            </a:pPr>
            <a:endParaRPr lang="en-US" altLang="zh-CN" sz="1600" dirty="0"/>
          </a:p>
          <a:p>
            <a:pPr lvl="2">
              <a:buFont typeface="Wingdings" panose="05000000000000000000" pitchFamily="2" charset="2"/>
              <a:buChar char="n"/>
            </a:pPr>
            <a:endParaRPr lang="en-US" altLang="zh-CN" sz="1600" dirty="0"/>
          </a:p>
          <a:p>
            <a:pPr marL="914400" lvl="2" indent="0">
              <a:buNone/>
            </a:pPr>
            <a:endParaRPr lang="en-US" altLang="zh-CN" sz="1600" dirty="0"/>
          </a:p>
          <a:p>
            <a:pPr marL="914400" lvl="2" indent="0">
              <a:buNone/>
            </a:pPr>
            <a:endParaRPr lang="en-US" altLang="zh-CN" sz="1600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199EBDEF-EA40-4077-A98C-792ED9158D20}"/>
              </a:ext>
            </a:extLst>
          </p:cNvPr>
          <p:cNvSpPr txBox="1">
            <a:spLocks/>
          </p:cNvSpPr>
          <p:nvPr/>
        </p:nvSpPr>
        <p:spPr bwMode="auto">
          <a:xfrm>
            <a:off x="4877410" y="1808225"/>
            <a:ext cx="3970330" cy="1926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Char char="–"/>
              <a:defRPr sz="2800" kern="1200">
                <a:solidFill>
                  <a:srgbClr val="33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•"/>
              <a:defRPr sz="2400" kern="1200">
                <a:solidFill>
                  <a:srgbClr val="0066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Char char="»"/>
              <a:defRPr sz="2000" kern="1200">
                <a:solidFill>
                  <a:srgbClr val="0000C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zh-CN" altLang="en-US" sz="1600" dirty="0"/>
              <a:t>超参数</a:t>
            </a:r>
            <a:r>
              <a:rPr lang="zh-CN" altLang="en-US" sz="1600" dirty="0" smtClean="0"/>
              <a:t>窃取：</a:t>
            </a:r>
            <a:r>
              <a:rPr lang="zh-CN" altLang="en-US" sz="1600" dirty="0">
                <a:latin typeface="Times New Roman" panose="02020603050405020304" pitchFamily="18" charset="0"/>
              </a:rPr>
              <a:t>原理上与等效模型方法相似，首先构造训练数据集合，使用相同的训练方法，在模型的超参数空间中使用神经网络模型进行</a:t>
            </a:r>
            <a:r>
              <a:rPr lang="zh-CN" altLang="en-US" sz="1600" dirty="0" smtClean="0">
                <a:latin typeface="Times New Roman" panose="02020603050405020304" pitchFamily="18" charset="0"/>
              </a:rPr>
              <a:t>搜索。</a:t>
            </a:r>
            <a:endParaRPr lang="en-US" altLang="zh-CN" sz="1600" dirty="0"/>
          </a:p>
          <a:p>
            <a:pPr marL="457200" lvl="1" indent="0">
              <a:buNone/>
            </a:pPr>
            <a:r>
              <a:rPr lang="en-US" altLang="zh-CN" sz="1600" dirty="0" smtClean="0"/>
              <a:t>Cache </a:t>
            </a:r>
            <a:r>
              <a:rPr lang="en-US" altLang="zh-CN" sz="1600" dirty="0"/>
              <a:t>Telepathy (Security’20</a:t>
            </a:r>
            <a:r>
              <a:rPr lang="en-US" altLang="zh-CN" sz="1600" dirty="0" smtClean="0"/>
              <a:t>), </a:t>
            </a:r>
          </a:p>
          <a:p>
            <a:pPr marL="457200" lvl="1" indent="0">
              <a:buNone/>
            </a:pPr>
            <a:r>
              <a:rPr lang="en-US" altLang="zh-CN" sz="1600" dirty="0" smtClean="0"/>
              <a:t>Wang </a:t>
            </a:r>
            <a:r>
              <a:rPr lang="en-US" altLang="zh-CN" sz="1600" dirty="0"/>
              <a:t>and Gong (S&amp;P’18</a:t>
            </a:r>
            <a:r>
              <a:rPr lang="en-US" altLang="zh-CN" sz="1600" dirty="0" smtClean="0"/>
              <a:t>)</a:t>
            </a:r>
          </a:p>
          <a:p>
            <a:pPr lvl="2">
              <a:buFont typeface="Wingdings" panose="05000000000000000000" pitchFamily="2" charset="2"/>
              <a:buChar char="n"/>
            </a:pPr>
            <a:endParaRPr lang="en-US" altLang="zh-CN" sz="16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A0DB430-2283-4CDF-AD24-25AF6C551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574" y="2162715"/>
            <a:ext cx="3455426" cy="194615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314BDC6-D7EB-4EAE-8618-9837282ECE8E}"/>
              </a:ext>
            </a:extLst>
          </p:cNvPr>
          <p:cNvSpPr/>
          <p:nvPr/>
        </p:nvSpPr>
        <p:spPr bwMode="auto">
          <a:xfrm>
            <a:off x="1116574" y="4384107"/>
            <a:ext cx="3455426" cy="463846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200" dirty="0" smtClean="0">
                <a:latin typeface="Times New Roman" panose="02020603050405020304" pitchFamily="18" charset="0"/>
              </a:rPr>
              <a:t>通过查询模型，巧妙地构造训练集，使用</a:t>
            </a:r>
            <a:r>
              <a:rPr lang="zh-CN" altLang="en-US" sz="1200" dirty="0">
                <a:latin typeface="Times New Roman" panose="02020603050405020304" pitchFamily="18" charset="0"/>
              </a:rPr>
              <a:t>相同的训练算法得到与目标模型近似等效</a:t>
            </a:r>
            <a:r>
              <a:rPr lang="zh-CN" altLang="en-US" sz="1200" dirty="0" smtClean="0">
                <a:latin typeface="Times New Roman" panose="02020603050405020304" pitchFamily="18" charset="0"/>
              </a:rPr>
              <a:t>的模型。</a:t>
            </a:r>
            <a:endParaRPr kumimoji="0" lang="zh-CN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404460" y="3910584"/>
            <a:ext cx="1832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……</a:t>
            </a:r>
          </a:p>
          <a:p>
            <a:r>
              <a:rPr lang="en-US" altLang="zh-CN" dirty="0" smtClean="0"/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851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3765</Words>
  <Application>Microsoft Office PowerPoint</Application>
  <PresentationFormat>全屏显示(16:9)</PresentationFormat>
  <Paragraphs>307</Paragraphs>
  <Slides>39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7" baseType="lpstr">
      <vt:lpstr>等线</vt:lpstr>
      <vt:lpstr>宋体</vt:lpstr>
      <vt:lpstr>微软雅黑</vt:lpstr>
      <vt:lpstr>Arial</vt:lpstr>
      <vt:lpstr>Calibri</vt:lpstr>
      <vt:lpstr>Times New Roman</vt:lpstr>
      <vt:lpstr>Wingdings</vt:lpstr>
      <vt:lpstr>Office Theme</vt:lpstr>
      <vt:lpstr>人工智能安全的若干研究课题</vt:lpstr>
      <vt:lpstr>人工智能与安全</vt:lpstr>
      <vt:lpstr>若干安全问题</vt:lpstr>
      <vt:lpstr>汇报提纲</vt:lpstr>
      <vt:lpstr>汇报提纲</vt:lpstr>
      <vt:lpstr>深度学习即服务（MLaaS）</vt:lpstr>
      <vt:lpstr>MLaaS中的数据泄露问题</vt:lpstr>
      <vt:lpstr>模型的训练数据泄露给查询用户</vt:lpstr>
      <vt:lpstr>服务商的模型参数泄露给查询用户</vt:lpstr>
      <vt:lpstr>MLaaS服务提供者的防御方案</vt:lpstr>
      <vt:lpstr>用户查询数据泄露给服务提供者</vt:lpstr>
      <vt:lpstr>汇报提纲</vt:lpstr>
      <vt:lpstr>什么是对抗样本攻击</vt:lpstr>
      <vt:lpstr>对抗样本攻击的特点</vt:lpstr>
      <vt:lpstr>对抗样本攻击的方法</vt:lpstr>
      <vt:lpstr>对抗样本攻击的安全模型</vt:lpstr>
      <vt:lpstr>对抗样本：超越分类任务</vt:lpstr>
      <vt:lpstr>对抗样本：超越数字空间</vt:lpstr>
      <vt:lpstr>对抗样本：超越视觉领域</vt:lpstr>
      <vt:lpstr>汇报提纲</vt:lpstr>
      <vt:lpstr>防御方法分类</vt:lpstr>
      <vt:lpstr>启发式的主动防御</vt:lpstr>
      <vt:lpstr>可证明的主动防御</vt:lpstr>
      <vt:lpstr>基于最小扰动优化的方法</vt:lpstr>
      <vt:lpstr>基于随机平滑技术的方法</vt:lpstr>
      <vt:lpstr>前沿主动防御方案及其缺点 </vt:lpstr>
      <vt:lpstr>被动防御</vt:lpstr>
      <vt:lpstr>基于特征的方法</vt:lpstr>
      <vt:lpstr>基于模型/密写分析的方法</vt:lpstr>
      <vt:lpstr>前沿被动防御方案的缺点</vt:lpstr>
      <vt:lpstr>汇报提纲</vt:lpstr>
      <vt:lpstr>神经网络的后门攻击</vt:lpstr>
      <vt:lpstr>后门攻击的主要方法</vt:lpstr>
      <vt:lpstr>基于投毒的后门攻击</vt:lpstr>
      <vt:lpstr>基于模型参数修改的攻击</vt:lpstr>
      <vt:lpstr>后门攻击的防御方法</vt:lpstr>
      <vt:lpstr>后门攻击与其它攻击的区别</vt:lpstr>
      <vt:lpstr>小结</vt:lpstr>
      <vt:lpstr>汇报结束，谢谢！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2020-10-03T05:34:45Z</dcterms:modified>
</cp:coreProperties>
</file>